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4"/>
  </p:notesMasterIdLst>
  <p:sldIdLst>
    <p:sldId id="256" r:id="rId2"/>
    <p:sldId id="262" r:id="rId3"/>
    <p:sldId id="259" r:id="rId4"/>
    <p:sldId id="268" r:id="rId5"/>
    <p:sldId id="282" r:id="rId6"/>
    <p:sldId id="263" r:id="rId7"/>
    <p:sldId id="269" r:id="rId8"/>
    <p:sldId id="261" r:id="rId9"/>
    <p:sldId id="270" r:id="rId10"/>
    <p:sldId id="272" r:id="rId11"/>
    <p:sldId id="276" r:id="rId12"/>
    <p:sldId id="277" r:id="rId1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Roboto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95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/>
    <p:restoredTop sz="94603"/>
  </p:normalViewPr>
  <p:slideViewPr>
    <p:cSldViewPr snapToGrid="0" snapToObjects="1" showGuides="1">
      <p:cViewPr varScale="1">
        <p:scale>
          <a:sx n="104" d="100"/>
          <a:sy n="104" d="100"/>
        </p:scale>
        <p:origin x="1146" y="102"/>
      </p:cViewPr>
      <p:guideLst>
        <p:guide orient="horz" pos="2160"/>
        <p:guide pos="9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0415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1866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Shape 28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3836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0512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8285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Shape 21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Shape 21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0739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9652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 descr="supa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>
            <a:spLocks noGrp="1"/>
          </p:cNvSpPr>
          <p:nvPr>
            <p:ph type="pic" idx="2"/>
          </p:nvPr>
        </p:nvSpPr>
        <p:spPr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Объект с подписью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Рисунок с подписью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Заголовок и вертикальный текст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Вертикальный заголовок и текст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Два объект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Заголовок раздела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eet The Team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424C53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pic" idx="2"/>
          </p:nvPr>
        </p:nvSpPr>
        <p:spPr>
          <a:xfrm>
            <a:off x="745316" y="1956681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pic" idx="3"/>
          </p:nvPr>
        </p:nvSpPr>
        <p:spPr>
          <a:xfrm>
            <a:off x="2780639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>
            <a:spLocks noGrp="1"/>
          </p:cNvSpPr>
          <p:nvPr>
            <p:ph type="pic" idx="4"/>
          </p:nvPr>
        </p:nvSpPr>
        <p:spPr>
          <a:xfrm>
            <a:off x="4800602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pic" idx="5"/>
          </p:nvPr>
        </p:nvSpPr>
        <p:spPr>
          <a:xfrm>
            <a:off x="6866090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2057402" y="1066800"/>
            <a:ext cx="50292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6"/>
          </p:nvPr>
        </p:nvSpPr>
        <p:spPr>
          <a:xfrm>
            <a:off x="684214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7"/>
          </p:nvPr>
        </p:nvSpPr>
        <p:spPr>
          <a:xfrm>
            <a:off x="2728771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8"/>
          </p:nvPr>
        </p:nvSpPr>
        <p:spPr>
          <a:xfrm>
            <a:off x="684214" y="4248149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9"/>
          </p:nvPr>
        </p:nvSpPr>
        <p:spPr>
          <a:xfrm>
            <a:off x="684212" y="4487334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3"/>
          </p:nvPr>
        </p:nvSpPr>
        <p:spPr>
          <a:xfrm>
            <a:off x="2741613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4"/>
          </p:nvPr>
        </p:nvSpPr>
        <p:spPr>
          <a:xfrm>
            <a:off x="274161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5"/>
          </p:nvPr>
        </p:nvSpPr>
        <p:spPr>
          <a:xfrm>
            <a:off x="4800600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6"/>
          </p:nvPr>
        </p:nvSpPr>
        <p:spPr>
          <a:xfrm>
            <a:off x="4813444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7"/>
          </p:nvPr>
        </p:nvSpPr>
        <p:spPr>
          <a:xfrm>
            <a:off x="481344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8"/>
          </p:nvPr>
        </p:nvSpPr>
        <p:spPr>
          <a:xfrm>
            <a:off x="6919772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9"/>
          </p:nvPr>
        </p:nvSpPr>
        <p:spPr>
          <a:xfrm>
            <a:off x="6932614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0"/>
          </p:nvPr>
        </p:nvSpPr>
        <p:spPr>
          <a:xfrm>
            <a:off x="693261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Сравнение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bitbucket.org/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lab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11" Type="http://schemas.openxmlformats.org/officeDocument/2006/relationships/hyperlink" Target="https://habr.com/ru/company/playrix/blog/350492/" TargetMode="External"/><Relationship Id="rId5" Type="http://schemas.openxmlformats.org/officeDocument/2006/relationships/hyperlink" Target="https://git-scm.com/book/ru/v1/" TargetMode="External"/><Relationship Id="rId10" Type="http://schemas.openxmlformats.org/officeDocument/2006/relationships/hyperlink" Target="https://habr.com/ru/company/playrix/blog/348864/" TargetMode="External"/><Relationship Id="rId4" Type="http://schemas.openxmlformats.org/officeDocument/2006/relationships/hyperlink" Target="https://git-scm.com/downloads" TargetMode="External"/><Relationship Id="rId9" Type="http://schemas.openxmlformats.org/officeDocument/2006/relationships/hyperlink" Target="https://habr.com/ru/company/playrix/blog/345732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1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8" r="219"/>
          <a:stretch/>
        </p:blipFill>
        <p:spPr>
          <a:xfrm>
            <a:off x="2825" y="5200"/>
            <a:ext cx="5436000" cy="68529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BFCFEC"/>
              </a:gs>
              <a:gs pos="100000">
                <a:srgbClr val="BFCFEC"/>
              </a:gs>
            </a:gsLst>
            <a:lin ang="5400012" scaled="0"/>
          </a:gradFill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75" y="20470"/>
            <a:ext cx="5431912" cy="681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/>
          <p:nvPr/>
        </p:nvSpPr>
        <p:spPr>
          <a:xfrm>
            <a:off x="6593709" y="6094941"/>
            <a:ext cx="1527300" cy="2580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5438825" y="0"/>
            <a:ext cx="42900" cy="6858000"/>
          </a:xfrm>
          <a:prstGeom prst="rect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31165" y="3175385"/>
            <a:ext cx="47526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ru-RU" sz="24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Система управления</a:t>
            </a:r>
            <a:br>
              <a:rPr lang="ru-RU" sz="24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24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версиями </a:t>
            </a:r>
            <a:r>
              <a:rPr lang="en-US" sz="24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Git</a:t>
            </a:r>
            <a:endParaRPr sz="900" i="0" u="none" strike="noStrike" cap="none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Shape 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7471" y="1924981"/>
            <a:ext cx="2276475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/>
        </p:nvSpPr>
        <p:spPr>
          <a:xfrm>
            <a:off x="6143625" y="3000800"/>
            <a:ext cx="24765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oboto"/>
                <a:ea typeface="Roboto"/>
                <a:cs typeface="Roboto"/>
                <a:sym typeface="Roboto"/>
              </a:rPr>
              <a:t>IT Education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oboto"/>
                <a:ea typeface="Roboto"/>
                <a:cs typeface="Roboto"/>
                <a:sym typeface="Roboto"/>
              </a:rPr>
              <a:t>Academy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ree&#10;&#10;Description automatically generated">
            <a:extLst>
              <a:ext uri="{FF2B5EF4-FFF2-40B4-BE49-F238E27FC236}">
                <a16:creationId xmlns:a16="http://schemas.microsoft.com/office/drawing/2014/main" id="{0E73381D-8CCC-461A-B006-58875DC28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5" y="0"/>
            <a:ext cx="4857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46382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74904" y="3064151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spcBef>
                <a:spcPts val="360"/>
              </a:spcBef>
              <a:buSzPts val="2000"/>
            </a:pPr>
            <a:r>
              <a:rPr lang="ru-RU" sz="4400" dirty="0">
                <a:latin typeface="Roboto"/>
                <a:ea typeface="Roboto"/>
                <a:cs typeface="Roboto"/>
                <a:sym typeface="Roboto"/>
              </a:rPr>
              <a:t>Практика!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" name="Shape 187">
            <a:extLst>
              <a:ext uri="{FF2B5EF4-FFF2-40B4-BE49-F238E27FC236}">
                <a16:creationId xmlns:a16="http://schemas.microsoft.com/office/drawing/2014/main" id="{D7795C29-6A35-DF48-A318-B7E1BC18A6A2}"/>
              </a:ext>
            </a:extLst>
          </p:cNvPr>
          <p:cNvSpPr/>
          <p:nvPr/>
        </p:nvSpPr>
        <p:spPr>
          <a:xfrm rot="10800000" flipH="1">
            <a:off x="6000900" y="6427335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Shape 188">
            <a:extLst>
              <a:ext uri="{FF2B5EF4-FFF2-40B4-BE49-F238E27FC236}">
                <a16:creationId xmlns:a16="http://schemas.microsoft.com/office/drawing/2014/main" id="{4321D389-E977-0643-A1DB-2C72077F4687}"/>
              </a:ext>
            </a:extLst>
          </p:cNvPr>
          <p:cNvSpPr/>
          <p:nvPr/>
        </p:nvSpPr>
        <p:spPr>
          <a:xfrm rot="10800000" flipH="1">
            <a:off x="2933850" y="6427335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499D9BE-227F-1D41-A06D-39513DD4C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4592" y="1389621"/>
            <a:ext cx="4794504" cy="479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45440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5436096" y="0"/>
            <a:ext cx="3708000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Shape 292"/>
          <p:cNvSpPr txBox="1"/>
          <p:nvPr/>
        </p:nvSpPr>
        <p:spPr>
          <a:xfrm>
            <a:off x="5970588" y="3212976"/>
            <a:ext cx="2921892" cy="3456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ITEA</a:t>
            </a:r>
            <a:endParaRPr sz="15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spcBef>
                <a:spcPts val="320"/>
              </a:spcBef>
            </a:pPr>
            <a:r>
              <a:rPr lang="ru-RU" sz="1500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ЖК “</a:t>
            </a:r>
            <a:r>
              <a:rPr lang="ru-RU" sz="1500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Smart</a:t>
            </a:r>
            <a:r>
              <a:rPr lang="ru-RU" sz="1500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500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House</a:t>
            </a:r>
            <a:r>
              <a:rPr lang="ru-RU" sz="1500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”, ул. Машиностроительная, 41 (</a:t>
            </a:r>
            <a:r>
              <a:rPr lang="ru-RU" sz="1500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м.Берестейская</a:t>
            </a:r>
            <a:r>
              <a:rPr lang="ru-RU" sz="1500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ru-RU" sz="15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8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500" b="1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+38 044  590  08 38</a:t>
            </a:r>
            <a:endParaRPr sz="15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50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facebook.com</a:t>
            </a:r>
            <a:r>
              <a:rPr lang="en-US" sz="150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150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Itea</a:t>
            </a:r>
            <a:endParaRPr sz="150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50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info@itea.ua</a:t>
            </a:r>
            <a:endParaRPr sz="150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itea.ua</a:t>
            </a:r>
            <a:endParaRPr sz="1500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60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3" name="Shape 293"/>
          <p:cNvCxnSpPr/>
          <p:nvPr/>
        </p:nvCxnSpPr>
        <p:spPr>
          <a:xfrm>
            <a:off x="5940152" y="3237967"/>
            <a:ext cx="0" cy="108000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4" name="Shape 294"/>
          <p:cNvSpPr txBox="1"/>
          <p:nvPr/>
        </p:nvSpPr>
        <p:spPr>
          <a:xfrm>
            <a:off x="5868150" y="1935301"/>
            <a:ext cx="2880300" cy="9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2800" b="1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КОНТАКТНЫЕ </a:t>
            </a:r>
            <a:br>
              <a:rPr lang="en-US" sz="2800" b="1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2800" b="1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ДАННЫЕ</a:t>
            </a:r>
            <a:endParaRPr sz="28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Shape 295"/>
          <p:cNvSpPr/>
          <p:nvPr/>
        </p:nvSpPr>
        <p:spPr>
          <a:xfrm>
            <a:off x="5436094" y="0"/>
            <a:ext cx="45600" cy="6858000"/>
          </a:xfrm>
          <a:prstGeom prst="rect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6" name="Shape 296"/>
          <p:cNvCxnSpPr/>
          <p:nvPr/>
        </p:nvCxnSpPr>
        <p:spPr>
          <a:xfrm>
            <a:off x="5940152" y="4627173"/>
            <a:ext cx="0" cy="100800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7" name="Shape 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45297">
            <a:off x="3722946" y="4466101"/>
            <a:ext cx="811375" cy="2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Shape 2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1224" y="669249"/>
            <a:ext cx="2119300" cy="61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Shape 299"/>
          <p:cNvSpPr txBox="1"/>
          <p:nvPr/>
        </p:nvSpPr>
        <p:spPr>
          <a:xfrm rot="822756">
            <a:off x="2340983" y="2023066"/>
            <a:ext cx="940301" cy="253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 err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м.Шулявка</a:t>
            </a:r>
            <a:endParaRPr sz="1000" b="1" dirty="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0" name="Shape 300"/>
          <p:cNvCxnSpPr/>
          <p:nvPr/>
        </p:nvCxnSpPr>
        <p:spPr>
          <a:xfrm>
            <a:off x="2781200" y="2279500"/>
            <a:ext cx="1023000" cy="2532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301" name="Shape 301"/>
          <p:cNvCxnSpPr/>
          <p:nvPr/>
        </p:nvCxnSpPr>
        <p:spPr>
          <a:xfrm flipH="1">
            <a:off x="3759100" y="2529125"/>
            <a:ext cx="41400" cy="1755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302" name="Shape 302"/>
          <p:cNvCxnSpPr/>
          <p:nvPr/>
        </p:nvCxnSpPr>
        <p:spPr>
          <a:xfrm flipH="1">
            <a:off x="3269500" y="2701525"/>
            <a:ext cx="489300" cy="5154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303" name="Shape 303"/>
          <p:cNvCxnSpPr/>
          <p:nvPr/>
        </p:nvCxnSpPr>
        <p:spPr>
          <a:xfrm flipH="1">
            <a:off x="3027650" y="3214100"/>
            <a:ext cx="243600" cy="9168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304" name="Shape 304"/>
          <p:cNvCxnSpPr/>
          <p:nvPr/>
        </p:nvCxnSpPr>
        <p:spPr>
          <a:xfrm>
            <a:off x="3024200" y="4130275"/>
            <a:ext cx="1182300" cy="2880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305" name="Shape 305"/>
          <p:cNvCxnSpPr>
            <a:endCxn id="297" idx="0"/>
          </p:cNvCxnSpPr>
          <p:nvPr/>
        </p:nvCxnSpPr>
        <p:spPr>
          <a:xfrm flipH="1">
            <a:off x="4155875" y="4430467"/>
            <a:ext cx="27900" cy="390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dash"/>
            <a:round/>
            <a:headEnd type="none" w="lg" len="lg"/>
            <a:tailEnd type="none" w="lg" len="lg"/>
          </a:ln>
        </p:spPr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C3115A-568B-C349-A86D-D19C92BE48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673" r="43135"/>
          <a:stretch/>
        </p:blipFill>
        <p:spPr>
          <a:xfrm>
            <a:off x="-15219" y="0"/>
            <a:ext cx="5451313" cy="6858000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69E88D03-5724-4C4B-B72C-1DB2238A59C8}"/>
              </a:ext>
            </a:extLst>
          </p:cNvPr>
          <p:cNvCxnSpPr>
            <a:cxnSpLocks/>
          </p:cNvCxnSpPr>
          <p:nvPr/>
        </p:nvCxnSpPr>
        <p:spPr>
          <a:xfrm>
            <a:off x="2821173" y="949569"/>
            <a:ext cx="203027" cy="140677"/>
          </a:xfrm>
          <a:prstGeom prst="line">
            <a:avLst/>
          </a:prstGeom>
          <a:ln w="38100" cmpd="sng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98559828-FD1C-4E44-9C76-00B552D10D9A}"/>
              </a:ext>
            </a:extLst>
          </p:cNvPr>
          <p:cNvCxnSpPr>
            <a:cxnSpLocks/>
          </p:cNvCxnSpPr>
          <p:nvPr/>
        </p:nvCxnSpPr>
        <p:spPr>
          <a:xfrm flipH="1">
            <a:off x="1678173" y="2190340"/>
            <a:ext cx="31947" cy="2436833"/>
          </a:xfrm>
          <a:prstGeom prst="line">
            <a:avLst/>
          </a:prstGeom>
          <a:ln w="38100" cmpd="sng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Дуга 8">
            <a:extLst>
              <a:ext uri="{FF2B5EF4-FFF2-40B4-BE49-F238E27FC236}">
                <a16:creationId xmlns:a16="http://schemas.microsoft.com/office/drawing/2014/main" id="{0BEBDA35-F7F2-AF46-B319-FA29CAC362F3}"/>
              </a:ext>
            </a:extLst>
          </p:cNvPr>
          <p:cNvSpPr/>
          <p:nvPr/>
        </p:nvSpPr>
        <p:spPr>
          <a:xfrm rot="18630007">
            <a:off x="551156" y="1837132"/>
            <a:ext cx="3250992" cy="890627"/>
          </a:xfrm>
          <a:prstGeom prst="arc">
            <a:avLst>
              <a:gd name="adj1" fmla="val 15308374"/>
              <a:gd name="adj2" fmla="val 21234376"/>
            </a:avLst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Дуга 29">
            <a:extLst>
              <a:ext uri="{FF2B5EF4-FFF2-40B4-BE49-F238E27FC236}">
                <a16:creationId xmlns:a16="http://schemas.microsoft.com/office/drawing/2014/main" id="{AF4FEC1A-B713-BC47-97A7-8FBFEBC85F7D}"/>
              </a:ext>
            </a:extLst>
          </p:cNvPr>
          <p:cNvSpPr/>
          <p:nvPr/>
        </p:nvSpPr>
        <p:spPr>
          <a:xfrm rot="14521970">
            <a:off x="1210093" y="4789712"/>
            <a:ext cx="2268399" cy="890627"/>
          </a:xfrm>
          <a:prstGeom prst="arc">
            <a:avLst>
              <a:gd name="adj1" fmla="val 15308374"/>
              <a:gd name="adj2" fmla="val 20529580"/>
            </a:avLst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0C73D372-5A2A-4E40-AF63-06CCABDFB54D}"/>
              </a:ext>
            </a:extLst>
          </p:cNvPr>
          <p:cNvCxnSpPr>
            <a:cxnSpLocks/>
          </p:cNvCxnSpPr>
          <p:nvPr/>
        </p:nvCxnSpPr>
        <p:spPr>
          <a:xfrm flipH="1" flipV="1">
            <a:off x="2212775" y="5596648"/>
            <a:ext cx="1065314" cy="263654"/>
          </a:xfrm>
          <a:prstGeom prst="line">
            <a:avLst/>
          </a:prstGeom>
          <a:ln w="38100" cmpd="sng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47DA00E0-27FB-C142-ADAD-F23E36A888F6}"/>
              </a:ext>
            </a:extLst>
          </p:cNvPr>
          <p:cNvCxnSpPr>
            <a:cxnSpLocks/>
          </p:cNvCxnSpPr>
          <p:nvPr/>
        </p:nvCxnSpPr>
        <p:spPr>
          <a:xfrm flipH="1">
            <a:off x="1961159" y="5596648"/>
            <a:ext cx="198667" cy="38525"/>
          </a:xfrm>
          <a:prstGeom prst="line">
            <a:avLst/>
          </a:prstGeom>
          <a:ln w="38100" cmpd="sng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65502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/>
        </p:nvSpPr>
        <p:spPr>
          <a:xfrm>
            <a:off x="1041637" y="2515160"/>
            <a:ext cx="73449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200" dirty="0">
                <a:solidFill>
                  <a:srgbClr val="595959"/>
                </a:solidFill>
                <a:latin typeface="Roboto"/>
                <a:ea typeface="Roboto"/>
              </a:rPr>
              <a:t>Что такое </a:t>
            </a:r>
            <a:r>
              <a:rPr lang="en-US" sz="1200" dirty="0">
                <a:solidFill>
                  <a:srgbClr val="595959"/>
                </a:solidFill>
                <a:latin typeface="Roboto"/>
                <a:ea typeface="Roboto"/>
              </a:rPr>
              <a:t>c</a:t>
            </a:r>
            <a:r>
              <a:rPr lang="ru-RU" sz="1200" dirty="0">
                <a:solidFill>
                  <a:srgbClr val="595959"/>
                </a:solidFill>
                <a:latin typeface="Roboto"/>
                <a:ea typeface="Roboto"/>
              </a:rPr>
              <a:t>истема управления версиями</a:t>
            </a:r>
            <a:endParaRPr lang="en-GB" sz="1200" dirty="0">
              <a:solidFill>
                <a:srgbClr val="595959"/>
              </a:solidFill>
              <a:latin typeface="Roboto"/>
              <a:ea typeface="Roboto"/>
            </a:endParaRPr>
          </a:p>
        </p:txBody>
      </p:sp>
      <p:sp>
        <p:nvSpPr>
          <p:cNvPr id="195" name="Shape 195"/>
          <p:cNvSpPr txBox="1"/>
          <p:nvPr/>
        </p:nvSpPr>
        <p:spPr>
          <a:xfrm>
            <a:off x="1041637" y="3145991"/>
            <a:ext cx="73449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200" dirty="0">
                <a:solidFill>
                  <a:srgbClr val="595959"/>
                </a:solidFill>
                <a:latin typeface="Roboto"/>
                <a:ea typeface="Roboto"/>
              </a:rPr>
              <a:t>Особенности </a:t>
            </a:r>
            <a:r>
              <a:rPr lang="en-US" sz="1200" dirty="0">
                <a:solidFill>
                  <a:srgbClr val="595959"/>
                </a:solidFill>
                <a:latin typeface="Roboto"/>
                <a:ea typeface="Roboto"/>
              </a:rPr>
              <a:t>Git</a:t>
            </a:r>
            <a:endParaRPr lang="en-GB" sz="1200" dirty="0">
              <a:solidFill>
                <a:srgbClr val="595959"/>
              </a:solidFill>
              <a:latin typeface="Roboto"/>
              <a:ea typeface="Roboto"/>
            </a:endParaRPr>
          </a:p>
        </p:txBody>
      </p:sp>
      <p:cxnSp>
        <p:nvCxnSpPr>
          <p:cNvPr id="196" name="Shape 196"/>
          <p:cNvCxnSpPr/>
          <p:nvPr/>
        </p:nvCxnSpPr>
        <p:spPr>
          <a:xfrm>
            <a:off x="1166265" y="3584611"/>
            <a:ext cx="68409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" name="Shape 197"/>
          <p:cNvSpPr txBox="1"/>
          <p:nvPr/>
        </p:nvSpPr>
        <p:spPr>
          <a:xfrm>
            <a:off x="1041637" y="3754219"/>
            <a:ext cx="73449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200" dirty="0">
                <a:solidFill>
                  <a:srgbClr val="595959"/>
                </a:solidFill>
                <a:latin typeface="Roboto"/>
                <a:ea typeface="Roboto"/>
              </a:rPr>
              <a:t>Полезные ресурсы, установка </a:t>
            </a:r>
            <a:r>
              <a:rPr lang="en-US" sz="1200" dirty="0">
                <a:solidFill>
                  <a:srgbClr val="595959"/>
                </a:solidFill>
                <a:latin typeface="Roboto"/>
                <a:ea typeface="Roboto"/>
              </a:rPr>
              <a:t>Git</a:t>
            </a:r>
            <a:endParaRPr lang="ru-RU" sz="1200" dirty="0">
              <a:solidFill>
                <a:srgbClr val="595959"/>
              </a:solidFill>
              <a:latin typeface="Roboto"/>
              <a:ea typeface="Roboto"/>
            </a:endParaRPr>
          </a:p>
        </p:txBody>
      </p:sp>
      <p:sp>
        <p:nvSpPr>
          <p:cNvPr id="198" name="Shape 198"/>
          <p:cNvSpPr txBox="1"/>
          <p:nvPr/>
        </p:nvSpPr>
        <p:spPr>
          <a:xfrm>
            <a:off x="1041637" y="4376463"/>
            <a:ext cx="73449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200" dirty="0">
                <a:solidFill>
                  <a:srgbClr val="595959"/>
                </a:solidFill>
                <a:latin typeface="Roboto"/>
                <a:ea typeface="Roboto"/>
              </a:rPr>
              <a:t>Создание репозитория</a:t>
            </a:r>
            <a:endParaRPr lang="en-GB" sz="1200" dirty="0">
              <a:solidFill>
                <a:srgbClr val="595959"/>
              </a:solidFill>
              <a:latin typeface="Roboto"/>
              <a:ea typeface="Roboto"/>
            </a:endParaRPr>
          </a:p>
        </p:txBody>
      </p:sp>
      <p:sp>
        <p:nvSpPr>
          <p:cNvPr id="199" name="Shape 199"/>
          <p:cNvSpPr txBox="1"/>
          <p:nvPr/>
        </p:nvSpPr>
        <p:spPr>
          <a:xfrm>
            <a:off x="1041637" y="4998707"/>
            <a:ext cx="73449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200" dirty="0">
                <a:solidFill>
                  <a:srgbClr val="595959"/>
                </a:solidFill>
                <a:latin typeface="Roboto"/>
                <a:ea typeface="Roboto"/>
              </a:rPr>
              <a:t>Основные команды </a:t>
            </a:r>
            <a:r>
              <a:rPr lang="en-US" sz="1200" dirty="0">
                <a:solidFill>
                  <a:srgbClr val="595959"/>
                </a:solidFill>
                <a:latin typeface="Roboto"/>
                <a:ea typeface="Roboto"/>
              </a:rPr>
              <a:t>Git</a:t>
            </a:r>
            <a:r>
              <a:rPr lang="ru-RU" sz="1200" dirty="0">
                <a:solidFill>
                  <a:srgbClr val="595959"/>
                </a:solidFill>
                <a:latin typeface="Roboto"/>
                <a:ea typeface="Roboto"/>
              </a:rPr>
              <a:t>. Обновление данных, получение обновлений из репозитория</a:t>
            </a:r>
            <a:endParaRPr lang="en-US" sz="1200" dirty="0">
              <a:solidFill>
                <a:srgbClr val="595959"/>
              </a:solidFill>
              <a:latin typeface="Roboto"/>
              <a:ea typeface="Roboto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1166265" y="2982415"/>
            <a:ext cx="68409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" name="Shape 202"/>
          <p:cNvCxnSpPr/>
          <p:nvPr/>
        </p:nvCxnSpPr>
        <p:spPr>
          <a:xfrm>
            <a:off x="1166265" y="4226903"/>
            <a:ext cx="68409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" name="Shape 203"/>
          <p:cNvCxnSpPr/>
          <p:nvPr/>
        </p:nvCxnSpPr>
        <p:spPr>
          <a:xfrm>
            <a:off x="1166265" y="4802967"/>
            <a:ext cx="67689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Shape 204"/>
          <p:cNvCxnSpPr/>
          <p:nvPr/>
        </p:nvCxnSpPr>
        <p:spPr>
          <a:xfrm>
            <a:off x="1166265" y="5425211"/>
            <a:ext cx="67689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533500" y="3074918"/>
            <a:ext cx="365700" cy="365700"/>
          </a:xfrm>
          <a:prstGeom prst="rect">
            <a:avLst/>
          </a:prstGeom>
          <a:noFill/>
          <a:ln w="19050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2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533500" y="2432063"/>
            <a:ext cx="365700" cy="3657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533500" y="3697148"/>
            <a:ext cx="365700" cy="3657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533500" y="4319491"/>
            <a:ext cx="365700" cy="365700"/>
          </a:xfrm>
          <a:prstGeom prst="rect">
            <a:avLst/>
          </a:prstGeom>
          <a:noFill/>
          <a:ln w="19050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4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533500" y="4941746"/>
            <a:ext cx="365700" cy="3657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1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Shape 213"/>
          <p:cNvSpPr txBox="1">
            <a:spLocks noGrp="1"/>
          </p:cNvSpPr>
          <p:nvPr>
            <p:ph type="title" idx="4294967295"/>
          </p:nvPr>
        </p:nvSpPr>
        <p:spPr>
          <a:xfrm>
            <a:off x="419900" y="1289063"/>
            <a:ext cx="8190600" cy="820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360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Система управления версиями </a:t>
            </a:r>
            <a:r>
              <a:rPr lang="en-US" sz="360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Git</a:t>
            </a:r>
            <a:endParaRPr sz="360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Shape 198">
            <a:extLst>
              <a:ext uri="{FF2B5EF4-FFF2-40B4-BE49-F238E27FC236}">
                <a16:creationId xmlns:a16="http://schemas.microsoft.com/office/drawing/2014/main" id="{3BD07F3D-2A58-B74C-9BD7-AECF5386A2F4}"/>
              </a:ext>
            </a:extLst>
          </p:cNvPr>
          <p:cNvSpPr txBox="1"/>
          <p:nvPr/>
        </p:nvSpPr>
        <p:spPr>
          <a:xfrm>
            <a:off x="1041637" y="5677923"/>
            <a:ext cx="73449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200" dirty="0">
                <a:solidFill>
                  <a:srgbClr val="595959"/>
                </a:solidFill>
                <a:latin typeface="Roboto"/>
                <a:ea typeface="Roboto"/>
              </a:rPr>
              <a:t>Работа с ветками репозитория</a:t>
            </a:r>
          </a:p>
        </p:txBody>
      </p:sp>
      <p:sp>
        <p:nvSpPr>
          <p:cNvPr id="21" name="Shape 210">
            <a:extLst>
              <a:ext uri="{FF2B5EF4-FFF2-40B4-BE49-F238E27FC236}">
                <a16:creationId xmlns:a16="http://schemas.microsoft.com/office/drawing/2014/main" id="{9EB67F16-24C2-3149-9215-358A93B95FD6}"/>
              </a:ext>
            </a:extLst>
          </p:cNvPr>
          <p:cNvSpPr/>
          <p:nvPr/>
        </p:nvSpPr>
        <p:spPr>
          <a:xfrm>
            <a:off x="533500" y="5620951"/>
            <a:ext cx="365700" cy="365700"/>
          </a:xfrm>
          <a:prstGeom prst="rect">
            <a:avLst/>
          </a:prstGeom>
          <a:noFill/>
          <a:ln w="19050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Roboto"/>
                <a:ea typeface="Roboto"/>
                <a:cs typeface="Roboto"/>
                <a:sym typeface="Roboto"/>
              </a:rPr>
              <a:t>6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" name="Shape 203">
            <a:extLst>
              <a:ext uri="{FF2B5EF4-FFF2-40B4-BE49-F238E27FC236}">
                <a16:creationId xmlns:a16="http://schemas.microsoft.com/office/drawing/2014/main" id="{DC4095E8-1CB2-4363-AAC0-82B823EBA04E}"/>
              </a:ext>
            </a:extLst>
          </p:cNvPr>
          <p:cNvCxnSpPr/>
          <p:nvPr/>
        </p:nvCxnSpPr>
        <p:spPr>
          <a:xfrm>
            <a:off x="1176228" y="6197916"/>
            <a:ext cx="67689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Shape 160">
            <a:extLst>
              <a:ext uri="{FF2B5EF4-FFF2-40B4-BE49-F238E27FC236}">
                <a16:creationId xmlns:a16="http://schemas.microsoft.com/office/drawing/2014/main" id="{CF907BE5-4DE8-4851-9804-D53E639F7908}"/>
              </a:ext>
            </a:extLst>
          </p:cNvPr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25" name="Shape 161">
            <a:extLst>
              <a:ext uri="{FF2B5EF4-FFF2-40B4-BE49-F238E27FC236}">
                <a16:creationId xmlns:a16="http://schemas.microsoft.com/office/drawing/2014/main" id="{F9A43F1E-DC5E-4018-BEA8-CD82C6E7B762}"/>
              </a:ext>
            </a:extLst>
          </p:cNvPr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523800" y="1370975"/>
            <a:ext cx="8229600" cy="753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ru-RU" sz="3600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истема упраления версиями</a:t>
            </a:r>
            <a:endParaRPr sz="360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4271A-D3F3-234D-B4C7-2728B801D449}"/>
              </a:ext>
            </a:extLst>
          </p:cNvPr>
          <p:cNvSpPr txBox="1"/>
          <p:nvPr/>
        </p:nvSpPr>
        <p:spPr>
          <a:xfrm>
            <a:off x="634378" y="2311530"/>
            <a:ext cx="82296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1" dirty="0"/>
              <a:t>Version Control System, VCS</a:t>
            </a:r>
            <a:r>
              <a:rPr lang="en-GB" sz="1800" dirty="0"/>
              <a:t> </a:t>
            </a:r>
            <a:r>
              <a:rPr lang="en-GB" sz="1800" dirty="0" err="1"/>
              <a:t>или</a:t>
            </a:r>
            <a:r>
              <a:rPr lang="en-GB" sz="1800" dirty="0"/>
              <a:t> </a:t>
            </a:r>
            <a:r>
              <a:rPr lang="en-GB" sz="1800" i="1" dirty="0"/>
              <a:t>Revision Control System</a:t>
            </a:r>
            <a:endParaRPr lang="ru-RU" sz="1800" i="1" dirty="0"/>
          </a:p>
          <a:p>
            <a:endParaRPr lang="ru-RU" sz="1800" b="1" dirty="0"/>
          </a:p>
          <a:p>
            <a:r>
              <a:rPr lang="ru-RU" sz="1800" b="1" dirty="0"/>
              <a:t>Система управления версиями </a:t>
            </a:r>
            <a:r>
              <a:rPr lang="ru-RU" sz="1800" dirty="0"/>
              <a:t>— позволяет:</a:t>
            </a:r>
          </a:p>
          <a:p>
            <a:pPr marL="285750" indent="-285750">
              <a:buFontTx/>
              <a:buChar char="-"/>
            </a:pPr>
            <a:r>
              <a:rPr lang="ru-RU" sz="1800" dirty="0"/>
              <a:t>хранить несколько версий документа, </a:t>
            </a:r>
          </a:p>
          <a:p>
            <a:pPr marL="285750" indent="-285750">
              <a:buFontTx/>
              <a:buChar char="-"/>
            </a:pPr>
            <a:r>
              <a:rPr lang="ru-RU" sz="1800" dirty="0"/>
              <a:t>возвращаться к более ранним версиям, </a:t>
            </a:r>
          </a:p>
          <a:p>
            <a:pPr marL="285750" indent="-285750">
              <a:buFontTx/>
              <a:buChar char="-"/>
            </a:pPr>
            <a:r>
              <a:rPr lang="ru-RU" sz="1800" dirty="0"/>
              <a:t>определять, кто и когда сделал то или иное изменение, </a:t>
            </a:r>
          </a:p>
          <a:p>
            <a:pPr marL="285750" indent="-285750">
              <a:buFontTx/>
              <a:buChar char="-"/>
            </a:pPr>
            <a:r>
              <a:rPr lang="ru-RU" sz="1800" dirty="0"/>
              <a:t>и многое другое</a:t>
            </a:r>
          </a:p>
          <a:p>
            <a:endParaRPr lang="ru-RU" sz="2000" dirty="0"/>
          </a:p>
          <a:p>
            <a:r>
              <a:rPr lang="ru-RU" sz="1800" dirty="0"/>
              <a:t>    широко используются при разработке программного обеспечения для хранения исходных кодов разрабатываемой программы</a:t>
            </a:r>
          </a:p>
          <a:p>
            <a:endParaRPr lang="ru-RU" sz="2000" dirty="0"/>
          </a:p>
          <a:p>
            <a:r>
              <a:rPr lang="ru-RU" sz="1800" dirty="0"/>
              <a:t>    может также применяться для обрабатоки большого количества </a:t>
            </a:r>
            <a:br>
              <a:rPr lang="ru-RU" sz="1800" dirty="0"/>
            </a:br>
            <a:r>
              <a:rPr lang="ru-RU" sz="1800" dirty="0"/>
              <a:t>непрерывно изменяющихся электронных документов</a:t>
            </a:r>
            <a:br>
              <a:rPr lang="ru-RU" sz="1800" dirty="0"/>
            </a:br>
            <a:endParaRPr lang="ru-RU" sz="1800" dirty="0"/>
          </a:p>
        </p:txBody>
      </p:sp>
      <p:pic>
        <p:nvPicPr>
          <p:cNvPr id="6" name="Picture 5" descr="A picture containing object&#10;&#10;Description automatically generated">
            <a:extLst>
              <a:ext uri="{FF2B5EF4-FFF2-40B4-BE49-F238E27FC236}">
                <a16:creationId xmlns:a16="http://schemas.microsoft.com/office/drawing/2014/main" id="{BE5B83DF-9479-4EEC-9886-7E81E697D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00" y="4465750"/>
            <a:ext cx="457264" cy="457264"/>
          </a:xfrm>
          <a:prstGeom prst="rect">
            <a:avLst/>
          </a:prstGeom>
        </p:spPr>
      </p:pic>
      <p:pic>
        <p:nvPicPr>
          <p:cNvPr id="14" name="Picture 13" descr="A picture containing object&#10;&#10;Description automatically generated">
            <a:extLst>
              <a:ext uri="{FF2B5EF4-FFF2-40B4-BE49-F238E27FC236}">
                <a16:creationId xmlns:a16="http://schemas.microsoft.com/office/drawing/2014/main" id="{02727D13-376B-4009-B370-A38F70CCA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09" y="5272886"/>
            <a:ext cx="457264" cy="45726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40648C8-401A-9F40-9DF4-45CC33ADE648}"/>
              </a:ext>
            </a:extLst>
          </p:cNvPr>
          <p:cNvSpPr txBox="1"/>
          <p:nvPr/>
        </p:nvSpPr>
        <p:spPr>
          <a:xfrm>
            <a:off x="836243" y="2198941"/>
            <a:ext cx="7188484" cy="378565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b="1" dirty="0" err="1">
                <a:solidFill>
                  <a:schemeClr val="bg1"/>
                </a:solidFill>
              </a:rPr>
              <a:t>var</a:t>
            </a:r>
            <a:r>
              <a:rPr lang="en-GB" sz="1600" b="1" dirty="0">
                <a:solidFill>
                  <a:schemeClr val="bg1"/>
                </a:solidFill>
              </a:rPr>
              <a:t> dog = {</a:t>
            </a:r>
            <a:endParaRPr lang="ru-RU" sz="1600" b="1" dirty="0">
              <a:solidFill>
                <a:schemeClr val="bg1"/>
              </a:solidFill>
            </a:endParaRPr>
          </a:p>
          <a:p>
            <a:r>
              <a:rPr lang="en-GB" sz="1600" b="1" dirty="0">
                <a:solidFill>
                  <a:schemeClr val="bg1"/>
                </a:solidFill>
              </a:rPr>
              <a:t>  name: ”</a:t>
            </a:r>
            <a:r>
              <a:rPr lang="ru-RU" sz="1600" b="1" dirty="0">
                <a:solidFill>
                  <a:schemeClr val="bg1"/>
                </a:solidFill>
              </a:rPr>
              <a:t>Тузик</a:t>
            </a:r>
            <a:r>
              <a:rPr lang="en-GB" sz="1600" b="1" dirty="0">
                <a:solidFill>
                  <a:schemeClr val="bg1"/>
                </a:solidFill>
              </a:rPr>
              <a:t>”, </a:t>
            </a:r>
            <a:endParaRPr lang="ru-RU" sz="1600" b="1" dirty="0">
              <a:solidFill>
                <a:schemeClr val="bg1"/>
              </a:solidFill>
            </a:endParaRPr>
          </a:p>
          <a:p>
            <a:r>
              <a:rPr lang="en-GB" sz="1600" b="1" dirty="0">
                <a:solidFill>
                  <a:schemeClr val="bg1"/>
                </a:solidFill>
              </a:rPr>
              <a:t>  age: 2,</a:t>
            </a:r>
            <a:endParaRPr lang="ru-RU" sz="1600" b="1" dirty="0">
              <a:solidFill>
                <a:schemeClr val="bg1"/>
              </a:solidFill>
            </a:endParaRPr>
          </a:p>
          <a:p>
            <a:endParaRPr lang="ru-RU" sz="1600" b="1" dirty="0">
              <a:solidFill>
                <a:schemeClr val="bg1"/>
              </a:solidFill>
            </a:endParaRPr>
          </a:p>
          <a:p>
            <a:r>
              <a:rPr lang="en-GB" sz="1600" b="1" dirty="0">
                <a:solidFill>
                  <a:schemeClr val="bg1"/>
                </a:solidFill>
              </a:rPr>
              <a:t> </a:t>
            </a:r>
            <a:endParaRPr lang="ru-RU" sz="1600" b="1" dirty="0">
              <a:solidFill>
                <a:schemeClr val="bg1"/>
              </a:solidFill>
            </a:endParaRPr>
          </a:p>
          <a:p>
            <a:r>
              <a:rPr lang="en-GB" sz="1600" b="1" dirty="0">
                <a:solidFill>
                  <a:schemeClr val="bg1"/>
                </a:solidFill>
              </a:rPr>
              <a:t>  gender: 'male’, </a:t>
            </a:r>
            <a:endParaRPr lang="ru-RU" sz="1600" b="1" dirty="0">
              <a:solidFill>
                <a:schemeClr val="bg1"/>
              </a:solidFill>
            </a:endParaRPr>
          </a:p>
          <a:p>
            <a:endParaRPr lang="ru-RU" sz="1600" b="1" dirty="0">
              <a:solidFill>
                <a:schemeClr val="bg1"/>
              </a:solidFill>
            </a:endParaRPr>
          </a:p>
          <a:p>
            <a:r>
              <a:rPr lang="en-GB" sz="1600" b="1" dirty="0">
                <a:solidFill>
                  <a:schemeClr val="bg1"/>
                </a:solidFill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 </a:t>
            </a:r>
            <a:r>
              <a:rPr lang="en-GB" sz="1600" b="1" dirty="0">
                <a:solidFill>
                  <a:schemeClr val="bg1"/>
                </a:solidFill>
              </a:rPr>
              <a:t>eat: function() { </a:t>
            </a:r>
            <a:endParaRPr lang="ru-RU" sz="1600" b="1" dirty="0">
              <a:solidFill>
                <a:schemeClr val="bg1"/>
              </a:solidFill>
            </a:endParaRPr>
          </a:p>
          <a:p>
            <a:r>
              <a:rPr lang="en-GB" sz="1600" b="1" dirty="0">
                <a:solidFill>
                  <a:schemeClr val="bg1"/>
                </a:solidFill>
              </a:rPr>
              <a:t>        alert(“</a:t>
            </a:r>
            <a:r>
              <a:rPr lang="ru-RU" sz="1600" b="1" dirty="0">
                <a:solidFill>
                  <a:schemeClr val="bg1"/>
                </a:solidFill>
              </a:rPr>
              <a:t>Тузик кушает</a:t>
            </a:r>
            <a:r>
              <a:rPr lang="en-GB" sz="1600" b="1" dirty="0">
                <a:solidFill>
                  <a:schemeClr val="bg1"/>
                </a:solidFill>
              </a:rPr>
              <a:t>”); </a:t>
            </a:r>
            <a:endParaRPr lang="ru-RU" sz="1600" b="1" dirty="0">
              <a:solidFill>
                <a:schemeClr val="bg1"/>
              </a:solidFill>
            </a:endParaRPr>
          </a:p>
          <a:p>
            <a:r>
              <a:rPr lang="en-GB" sz="1600" b="1" dirty="0">
                <a:solidFill>
                  <a:schemeClr val="bg1"/>
                </a:solidFill>
              </a:rPr>
              <a:t>        }, </a:t>
            </a:r>
            <a:endParaRPr lang="ru-RU" sz="1600" b="1" dirty="0">
              <a:solidFill>
                <a:schemeClr val="bg1"/>
              </a:solidFill>
            </a:endParaRPr>
          </a:p>
          <a:p>
            <a:r>
              <a:rPr lang="ru-RU" sz="1600" b="1" dirty="0">
                <a:solidFill>
                  <a:schemeClr val="bg1"/>
                </a:solidFill>
              </a:rPr>
              <a:t>  </a:t>
            </a:r>
            <a:r>
              <a:rPr lang="en-GB" sz="1600" b="1" dirty="0">
                <a:solidFill>
                  <a:schemeClr val="bg1"/>
                </a:solidFill>
              </a:rPr>
              <a:t>bark: function() { </a:t>
            </a:r>
            <a:endParaRPr lang="ru-RU" sz="1600" b="1" dirty="0">
              <a:solidFill>
                <a:schemeClr val="bg1"/>
              </a:solidFill>
            </a:endParaRPr>
          </a:p>
          <a:p>
            <a:r>
              <a:rPr lang="en-GB" sz="1600" b="1" dirty="0">
                <a:solidFill>
                  <a:schemeClr val="bg1"/>
                </a:solidFill>
              </a:rPr>
              <a:t>        alert(“</a:t>
            </a:r>
            <a:r>
              <a:rPr lang="ru-RU" sz="1600" b="1" dirty="0">
                <a:solidFill>
                  <a:schemeClr val="bg1"/>
                </a:solidFill>
              </a:rPr>
              <a:t>Гав!!!</a:t>
            </a:r>
            <a:r>
              <a:rPr lang="en-GB" sz="1600" b="1" dirty="0">
                <a:solidFill>
                  <a:schemeClr val="bg1"/>
                </a:solidFill>
              </a:rPr>
              <a:t>”); </a:t>
            </a:r>
            <a:endParaRPr lang="ru-RU" sz="1600" b="1" dirty="0">
              <a:solidFill>
                <a:schemeClr val="bg1"/>
              </a:solidFill>
            </a:endParaRPr>
          </a:p>
          <a:p>
            <a:r>
              <a:rPr lang="ru-RU" sz="1600" b="1" dirty="0">
                <a:solidFill>
                  <a:schemeClr val="bg1"/>
                </a:solidFill>
              </a:rPr>
              <a:t>        </a:t>
            </a:r>
            <a:r>
              <a:rPr lang="en-GB" sz="1600" b="1" dirty="0">
                <a:solidFill>
                  <a:schemeClr val="bg1"/>
                </a:solidFill>
              </a:rPr>
              <a:t>} </a:t>
            </a:r>
            <a:endParaRPr lang="ru-RU" sz="1600" b="1" dirty="0">
              <a:solidFill>
                <a:schemeClr val="bg1"/>
              </a:solidFill>
            </a:endParaRPr>
          </a:p>
          <a:p>
            <a:r>
              <a:rPr lang="en-GB" sz="1600" b="1" dirty="0">
                <a:solidFill>
                  <a:schemeClr val="bg1"/>
                </a:solidFill>
              </a:rPr>
              <a:t>};</a:t>
            </a:r>
            <a:endParaRPr lang="ru-RU" sz="1600" b="1" i="1" dirty="0">
              <a:solidFill>
                <a:schemeClr val="bg1"/>
              </a:solidFill>
            </a:endParaRPr>
          </a:p>
          <a:p>
            <a:endParaRPr lang="ru-RU" sz="1600" b="1" dirty="0">
              <a:solidFill>
                <a:schemeClr val="bg1"/>
              </a:solidFill>
            </a:endParaRPr>
          </a:p>
        </p:txBody>
      </p:sp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503237" y="1051200"/>
            <a:ext cx="6073053" cy="57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lnSpc>
                <a:spcPct val="200000"/>
              </a:lnSpc>
              <a:spcBef>
                <a:spcPts val="360"/>
              </a:spcBef>
              <a:buSzPts val="2000"/>
            </a:pPr>
            <a:r>
              <a:rPr lang="ru-RU" sz="3600" dirty="0">
                <a:latin typeface="Roboto"/>
                <a:ea typeface="Roboto"/>
                <a:cs typeface="Roboto"/>
                <a:sym typeface="Roboto"/>
              </a:rPr>
              <a:t>Особенности 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Git</a:t>
            </a:r>
            <a:endParaRPr lang="ru-RU" sz="3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Shape 173"/>
          <p:cNvSpPr/>
          <p:nvPr/>
        </p:nvSpPr>
        <p:spPr>
          <a:xfrm rot="5400000">
            <a:off x="4069495" y="2738679"/>
            <a:ext cx="45719" cy="747731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Shape 174"/>
          <p:cNvSpPr/>
          <p:nvPr/>
        </p:nvSpPr>
        <p:spPr>
          <a:xfrm rot="5400000">
            <a:off x="6890033" y="4599931"/>
            <a:ext cx="45719" cy="3754812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173">
            <a:extLst>
              <a:ext uri="{FF2B5EF4-FFF2-40B4-BE49-F238E27FC236}">
                <a16:creationId xmlns:a16="http://schemas.microsoft.com/office/drawing/2014/main" id="{24A7697C-A6C1-3D4C-AEC3-7670F50149CC}"/>
              </a:ext>
            </a:extLst>
          </p:cNvPr>
          <p:cNvSpPr/>
          <p:nvPr/>
        </p:nvSpPr>
        <p:spPr>
          <a:xfrm rot="5400000" flipH="1">
            <a:off x="2047959" y="193662"/>
            <a:ext cx="45719" cy="343424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174">
            <a:extLst>
              <a:ext uri="{FF2B5EF4-FFF2-40B4-BE49-F238E27FC236}">
                <a16:creationId xmlns:a16="http://schemas.microsoft.com/office/drawing/2014/main" id="{8B04B992-3367-6544-B5AC-AEEEA01D8983}"/>
              </a:ext>
            </a:extLst>
          </p:cNvPr>
          <p:cNvSpPr/>
          <p:nvPr/>
        </p:nvSpPr>
        <p:spPr>
          <a:xfrm rot="5400000" flipH="1">
            <a:off x="3545355" y="1048513"/>
            <a:ext cx="45719" cy="1724541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5A9B7E-DD37-F048-988B-42066C3F7EEF}"/>
              </a:ext>
            </a:extLst>
          </p:cNvPr>
          <p:cNvSpPr txBox="1"/>
          <p:nvPr/>
        </p:nvSpPr>
        <p:spPr>
          <a:xfrm>
            <a:off x="642528" y="2403527"/>
            <a:ext cx="7188484" cy="3785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endParaRPr lang="ru-RU" sz="1600" b="1" dirty="0"/>
          </a:p>
        </p:txBody>
      </p:sp>
      <p:sp>
        <p:nvSpPr>
          <p:cNvPr id="13" name="Shape 208">
            <a:extLst>
              <a:ext uri="{FF2B5EF4-FFF2-40B4-BE49-F238E27FC236}">
                <a16:creationId xmlns:a16="http://schemas.microsoft.com/office/drawing/2014/main" id="{9F4691E0-9ECD-4E2D-9885-F6F26D116848}"/>
              </a:ext>
            </a:extLst>
          </p:cNvPr>
          <p:cNvSpPr/>
          <p:nvPr/>
        </p:nvSpPr>
        <p:spPr>
          <a:xfrm>
            <a:off x="753572" y="2769189"/>
            <a:ext cx="365700" cy="3657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FB6629-DBB8-4D01-9956-9F22691D984A}"/>
              </a:ext>
            </a:extLst>
          </p:cNvPr>
          <p:cNvSpPr txBox="1"/>
          <p:nvPr/>
        </p:nvSpPr>
        <p:spPr>
          <a:xfrm>
            <a:off x="1119272" y="2763644"/>
            <a:ext cx="61035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800" dirty="0"/>
              <a:t>Не существует главного </a:t>
            </a:r>
            <a:r>
              <a:rPr lang="ru-RU" sz="1800" dirty="0">
                <a:solidFill>
                  <a:schemeClr val="accent3">
                    <a:lumMod val="50000"/>
                  </a:schemeClr>
                </a:solidFill>
              </a:rPr>
              <a:t>репозитория</a:t>
            </a:r>
            <a:r>
              <a:rPr lang="ru-RU" sz="1800" dirty="0"/>
              <a:t>.</a:t>
            </a:r>
            <a:br>
              <a:rPr lang="ru-RU" sz="1800" dirty="0"/>
            </a:br>
            <a:r>
              <a:rPr lang="ru-RU" sz="1800" dirty="0"/>
              <a:t>У каждого разработчика имеется собственный полноценный </a:t>
            </a:r>
            <a:r>
              <a:rPr lang="ru-RU" sz="1800" dirty="0">
                <a:solidFill>
                  <a:schemeClr val="accent3">
                    <a:lumMod val="50000"/>
                  </a:schemeClr>
                </a:solidFill>
              </a:rPr>
              <a:t>репозиторий</a:t>
            </a:r>
            <a:r>
              <a:rPr lang="ru-RU" sz="1800" dirty="0"/>
              <a:t>, с которым и ведется работа; периодически проводится синхронизация работы с (условно) </a:t>
            </a:r>
            <a:r>
              <a:rPr lang="ru-RU" sz="1800" dirty="0">
                <a:solidFill>
                  <a:schemeClr val="accent3">
                    <a:lumMod val="50000"/>
                  </a:schemeClr>
                </a:solidFill>
              </a:rPr>
              <a:t>центральным репозиторием.</a:t>
            </a:r>
            <a:br>
              <a:rPr lang="ru-RU" sz="1800" dirty="0">
                <a:solidFill>
                  <a:schemeClr val="accent3">
                    <a:lumMod val="50000"/>
                  </a:schemeClr>
                </a:solidFill>
              </a:rPr>
            </a:br>
            <a:endParaRPr lang="ru-RU" sz="18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47813A-EC6E-4DA3-AA70-4B081D77C101}"/>
              </a:ext>
            </a:extLst>
          </p:cNvPr>
          <p:cNvSpPr txBox="1"/>
          <p:nvPr/>
        </p:nvSpPr>
        <p:spPr>
          <a:xfrm>
            <a:off x="1119272" y="4687072"/>
            <a:ext cx="6582434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800" dirty="0"/>
              <a:t>Операции ветвления и слияния </a:t>
            </a:r>
            <a:r>
              <a:rPr lang="ru-RU" sz="1800" dirty="0">
                <a:solidFill>
                  <a:schemeClr val="accent3">
                    <a:lumMod val="50000"/>
                  </a:schemeClr>
                </a:solidFill>
              </a:rPr>
              <a:t>веток</a:t>
            </a:r>
            <a:r>
              <a:rPr lang="ru-RU" sz="1800" dirty="0"/>
              <a:t> (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branches</a:t>
            </a:r>
            <a:r>
              <a:rPr lang="en-US" sz="1800" dirty="0"/>
              <a:t> </a:t>
            </a:r>
            <a:r>
              <a:rPr lang="ru-RU" sz="1800" dirty="0"/>
              <a:t>merging) ставятся во главу угла при работе программиста, и поэтому они очень легковесны.</a:t>
            </a:r>
          </a:p>
          <a:p>
            <a:pPr algn="just">
              <a:spcBef>
                <a:spcPts val="600"/>
              </a:spcBef>
            </a:pPr>
            <a:endParaRPr lang="ru-RU" sz="1800" dirty="0">
              <a:solidFill>
                <a:schemeClr val="tx1"/>
              </a:solidFill>
            </a:endParaRPr>
          </a:p>
        </p:txBody>
      </p:sp>
      <p:sp>
        <p:nvSpPr>
          <p:cNvPr id="16" name="Shape 207">
            <a:extLst>
              <a:ext uri="{FF2B5EF4-FFF2-40B4-BE49-F238E27FC236}">
                <a16:creationId xmlns:a16="http://schemas.microsoft.com/office/drawing/2014/main" id="{347DFEBC-6AFA-4A3A-9B2A-418AFFB878C7}"/>
              </a:ext>
            </a:extLst>
          </p:cNvPr>
          <p:cNvSpPr/>
          <p:nvPr/>
        </p:nvSpPr>
        <p:spPr>
          <a:xfrm>
            <a:off x="753572" y="4722556"/>
            <a:ext cx="365700" cy="365700"/>
          </a:xfrm>
          <a:prstGeom prst="rect">
            <a:avLst/>
          </a:prstGeom>
          <a:noFill/>
          <a:ln w="19050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2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9132363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523800" y="910552"/>
            <a:ext cx="8229600" cy="753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l"/>
            <a:r>
              <a:rPr lang="ru-RU" sz="3600" dirty="0">
                <a:solidFill>
                  <a:schemeClr val="tx1"/>
                </a:solidFill>
                <a:latin typeface="Roboto"/>
                <a:ea typeface="Roboto"/>
              </a:rPr>
              <a:t>Полезные ресурсы, установка </a:t>
            </a:r>
            <a:r>
              <a:rPr lang="en-US" sz="3600" dirty="0">
                <a:solidFill>
                  <a:schemeClr val="tx1"/>
                </a:solidFill>
                <a:latin typeface="Roboto"/>
                <a:ea typeface="Roboto"/>
              </a:rPr>
              <a:t>Git</a:t>
            </a:r>
            <a:endParaRPr lang="ru-RU" sz="3600" dirty="0">
              <a:solidFill>
                <a:schemeClr val="tx1"/>
              </a:solidFill>
              <a:latin typeface="Roboto"/>
              <a:ea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765161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765161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4271A-D3F3-234D-B4C7-2728B801D449}"/>
              </a:ext>
            </a:extLst>
          </p:cNvPr>
          <p:cNvSpPr txBox="1"/>
          <p:nvPr/>
        </p:nvSpPr>
        <p:spPr>
          <a:xfrm>
            <a:off x="634378" y="2311530"/>
            <a:ext cx="8229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hlinkClick r:id="rId4"/>
              </a:rPr>
              <a:t>https://git-scm.com/downloads</a:t>
            </a:r>
            <a:r>
              <a:rPr lang="ru-RU" sz="1800" dirty="0"/>
              <a:t> - загрузить </a:t>
            </a:r>
            <a:r>
              <a:rPr lang="en-US" sz="1800" dirty="0"/>
              <a:t>Git</a:t>
            </a:r>
            <a:endParaRPr lang="ru-RU" sz="1800" dirty="0"/>
          </a:p>
          <a:p>
            <a:endParaRPr lang="en-US" sz="1800" b="1" dirty="0"/>
          </a:p>
          <a:p>
            <a:r>
              <a:rPr lang="en-GB" sz="1800" dirty="0">
                <a:hlinkClick r:id="rId5"/>
              </a:rPr>
              <a:t>https://git-scm.com/book/ru/v1/</a:t>
            </a:r>
            <a:r>
              <a:rPr lang="en-GB" sz="1800" dirty="0"/>
              <a:t> - </a:t>
            </a:r>
            <a:r>
              <a:rPr lang="ru-RU" sz="1800" dirty="0"/>
              <a:t>документация</a:t>
            </a:r>
            <a:endParaRPr lang="en-GB" sz="1800" dirty="0"/>
          </a:p>
          <a:p>
            <a:endParaRPr lang="en-GB" sz="1800" b="1" dirty="0"/>
          </a:p>
          <a:p>
            <a:r>
              <a:rPr lang="ru-RU" sz="1800" b="1" dirty="0"/>
              <a:t>GitHub, GitLab, Bitbucket - </a:t>
            </a:r>
            <a:r>
              <a:rPr lang="ru-RU" sz="1800" dirty="0"/>
              <a:t>бесплатные репозитории для хранения проектов</a:t>
            </a:r>
          </a:p>
          <a:p>
            <a:r>
              <a:rPr lang="en-GB" sz="1800" dirty="0">
                <a:hlinkClick r:id="rId6"/>
              </a:rPr>
              <a:t>https://github.com/</a:t>
            </a:r>
            <a:endParaRPr lang="en-GB" sz="1800" dirty="0"/>
          </a:p>
          <a:p>
            <a:r>
              <a:rPr lang="en-GB" sz="1800" dirty="0">
                <a:hlinkClick r:id="rId7"/>
              </a:rPr>
              <a:t>https://gitlab.com/</a:t>
            </a:r>
            <a:endParaRPr lang="en-GB" sz="1800" dirty="0"/>
          </a:p>
          <a:p>
            <a:r>
              <a:rPr lang="en-GB" sz="1800" dirty="0">
                <a:hlinkClick r:id="rId8"/>
              </a:rPr>
              <a:t>https://bitbucket.org/</a:t>
            </a:r>
            <a:endParaRPr lang="ru-RU" sz="1800" dirty="0"/>
          </a:p>
          <a:p>
            <a:endParaRPr lang="ru-RU" sz="1800" b="1" dirty="0"/>
          </a:p>
          <a:p>
            <a:r>
              <a:rPr lang="en-GB" sz="1800" dirty="0"/>
              <a:t>Git: </a:t>
            </a:r>
            <a:r>
              <a:rPr lang="ru-RU" sz="1800" dirty="0"/>
              <a:t>советы новичкам</a:t>
            </a:r>
          </a:p>
          <a:p>
            <a:r>
              <a:rPr lang="en-GB" sz="1800" dirty="0">
                <a:hlinkClick r:id="rId9"/>
              </a:rPr>
              <a:t>https://habr.com/ru/company/playrix/blog/345732/</a:t>
            </a:r>
            <a:r>
              <a:rPr lang="ru-RU" sz="1800" dirty="0"/>
              <a:t> </a:t>
            </a:r>
            <a:r>
              <a:rPr lang="uk-UA" sz="1800" dirty="0"/>
              <a:t>часть 1</a:t>
            </a:r>
            <a:endParaRPr lang="ru-RU" sz="1800" dirty="0"/>
          </a:p>
          <a:p>
            <a:r>
              <a:rPr lang="en-GB" sz="1800" dirty="0">
                <a:hlinkClick r:id="rId10"/>
              </a:rPr>
              <a:t>https://habr.com/ru/company/playrix/blog/348864/</a:t>
            </a:r>
            <a:r>
              <a:rPr lang="ru-RU" sz="1800" dirty="0"/>
              <a:t> </a:t>
            </a:r>
            <a:r>
              <a:rPr lang="uk-UA" sz="1800" dirty="0"/>
              <a:t>часть 2</a:t>
            </a:r>
            <a:endParaRPr lang="ru-RU" sz="1800" dirty="0"/>
          </a:p>
          <a:p>
            <a:r>
              <a:rPr lang="en-GB" sz="1800" dirty="0">
                <a:hlinkClick r:id="rId11"/>
              </a:rPr>
              <a:t>https://habr.com/ru/company/playrix/blog/350492/</a:t>
            </a:r>
            <a:r>
              <a:rPr lang="uk-UA" sz="1800" dirty="0"/>
              <a:t> часть 3</a:t>
            </a:r>
            <a:endParaRPr lang="ru-RU" sz="1800" b="1" dirty="0"/>
          </a:p>
          <a:p>
            <a:endParaRPr lang="en-US" sz="1800" b="1" dirty="0"/>
          </a:p>
          <a:p>
            <a:r>
              <a:rPr lang="en-US" sz="1800" dirty="0"/>
              <a:t>git bash – </a:t>
            </a:r>
            <a:r>
              <a:rPr lang="ru-RU" sz="1800" dirty="0"/>
              <a:t>командная строка</a:t>
            </a:r>
          </a:p>
        </p:txBody>
      </p:sp>
    </p:spTree>
    <p:extLst>
      <p:ext uri="{BB962C8B-B14F-4D97-AF65-F5344CB8AC3E}">
        <p14:creationId xmlns:p14="http://schemas.microsoft.com/office/powerpoint/2010/main" val="141259089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/>
        </p:nvSpPr>
        <p:spPr>
          <a:xfrm>
            <a:off x="-150" y="-34951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xfrm>
            <a:off x="419901" y="1144733"/>
            <a:ext cx="8190600" cy="60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360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Создание репозитория</a:t>
            </a:r>
            <a:endParaRPr sz="360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Shape 229"/>
          <p:cNvSpPr/>
          <p:nvPr/>
        </p:nvSpPr>
        <p:spPr>
          <a:xfrm rot="10800000" flipH="1">
            <a:off x="7116750" y="1843125"/>
            <a:ext cx="2037000" cy="24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230" name="Shape 230"/>
          <p:cNvSpPr/>
          <p:nvPr/>
        </p:nvSpPr>
        <p:spPr>
          <a:xfrm rot="10800000" flipH="1">
            <a:off x="7116750" y="1865525"/>
            <a:ext cx="2037000" cy="25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F086CB-3F3B-4A62-ADB6-FAE10C0A8579}"/>
              </a:ext>
            </a:extLst>
          </p:cNvPr>
          <p:cNvSpPr txBox="1"/>
          <p:nvPr/>
        </p:nvSpPr>
        <p:spPr>
          <a:xfrm>
            <a:off x="419901" y="2340232"/>
            <a:ext cx="691156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1"/>
                </a:solidFill>
              </a:rPr>
              <a:t>Репозиторий, хранилище — место, где хранятся и поддерживаются  какие-либо данные. Чаще всего данные в репозитории хранятся в виде файлов, доступных для дальнейшего распространения по сети.</a:t>
            </a:r>
          </a:p>
          <a:p>
            <a:endParaRPr lang="ru-RU" sz="1600" dirty="0">
              <a:solidFill>
                <a:schemeClr val="tx1"/>
              </a:solidFill>
            </a:endParaRPr>
          </a:p>
          <a:p>
            <a:r>
              <a:rPr lang="ru-RU" sz="1600" dirty="0"/>
              <a:t>Два подхода для создания Git-репозитория:</a:t>
            </a:r>
            <a:br>
              <a:rPr lang="ru-RU" sz="1600" dirty="0"/>
            </a:br>
            <a:endParaRPr lang="ru-RU" sz="1600" dirty="0"/>
          </a:p>
          <a:p>
            <a:pPr marL="342900" indent="-342900">
              <a:buAutoNum type="arabicPeriod"/>
            </a:pPr>
            <a:r>
              <a:rPr lang="ru-RU" sz="1600" dirty="0"/>
              <a:t>импорт в Git уже существующего проекта или каталога.</a:t>
            </a:r>
          </a:p>
          <a:p>
            <a:pPr marL="342900" indent="-342900">
              <a:buAutoNum type="arabicPeriod"/>
            </a:pPr>
            <a:r>
              <a:rPr lang="ru-RU" sz="1600" dirty="0"/>
              <a:t>клонирование уже существующего репозитория с сервера.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11" name="Прямоугольник 13">
            <a:extLst>
              <a:ext uri="{FF2B5EF4-FFF2-40B4-BE49-F238E27FC236}">
                <a16:creationId xmlns:a16="http://schemas.microsoft.com/office/drawing/2014/main" id="{E90D8108-64AC-47D5-A347-45F1FC4123C8}"/>
              </a:ext>
            </a:extLst>
          </p:cNvPr>
          <p:cNvSpPr/>
          <p:nvPr/>
        </p:nvSpPr>
        <p:spPr>
          <a:xfrm>
            <a:off x="1252674" y="4733809"/>
            <a:ext cx="6847617" cy="2006124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2DCBBC-DCE6-4BFE-A9D9-F2A2BB0D5854}"/>
              </a:ext>
            </a:extLst>
          </p:cNvPr>
          <p:cNvSpPr txBox="1"/>
          <p:nvPr/>
        </p:nvSpPr>
        <p:spPr>
          <a:xfrm>
            <a:off x="821671" y="4568072"/>
            <a:ext cx="7144166" cy="206210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13" name="Shape 208">
            <a:extLst>
              <a:ext uri="{FF2B5EF4-FFF2-40B4-BE49-F238E27FC236}">
                <a16:creationId xmlns:a16="http://schemas.microsoft.com/office/drawing/2014/main" id="{5B4752E1-655C-47A1-A586-368A2A463D2A}"/>
              </a:ext>
            </a:extLst>
          </p:cNvPr>
          <p:cNvSpPr/>
          <p:nvPr/>
        </p:nvSpPr>
        <p:spPr>
          <a:xfrm>
            <a:off x="331184" y="4587903"/>
            <a:ext cx="365700" cy="3657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A651A8-B272-4374-85F7-67DA5EA43232}"/>
              </a:ext>
            </a:extLst>
          </p:cNvPr>
          <p:cNvSpPr txBox="1"/>
          <p:nvPr/>
        </p:nvSpPr>
        <p:spPr>
          <a:xfrm>
            <a:off x="912385" y="4619691"/>
            <a:ext cx="61035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GB" sz="1600" dirty="0"/>
              <a:t>$ </a:t>
            </a:r>
            <a:r>
              <a:rPr lang="en-GB" sz="1600" dirty="0">
                <a:solidFill>
                  <a:schemeClr val="accent3">
                    <a:lumMod val="75000"/>
                  </a:schemeClr>
                </a:solidFill>
              </a:rPr>
              <a:t>git </a:t>
            </a:r>
            <a:r>
              <a:rPr lang="en-GB" sz="1600" dirty="0" err="1">
                <a:solidFill>
                  <a:schemeClr val="accent3">
                    <a:lumMod val="75000"/>
                  </a:schemeClr>
                </a:solidFill>
              </a:rPr>
              <a:t>init</a:t>
            </a:r>
            <a:br>
              <a:rPr lang="en-GB" sz="1600" dirty="0">
                <a:solidFill>
                  <a:schemeClr val="accent3">
                    <a:lumMod val="75000"/>
                  </a:schemeClr>
                </a:solidFill>
              </a:rPr>
            </a:br>
            <a:endParaRPr lang="en-GB" sz="16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GB" sz="1600" dirty="0"/>
              <a:t>$ </a:t>
            </a:r>
            <a:r>
              <a:rPr lang="en-GB" sz="1600" dirty="0">
                <a:solidFill>
                  <a:schemeClr val="accent3">
                    <a:lumMod val="75000"/>
                  </a:schemeClr>
                </a:solidFill>
              </a:rPr>
              <a:t>git add</a:t>
            </a:r>
            <a:r>
              <a:rPr lang="en-GB" sz="1600" dirty="0"/>
              <a:t> *.</a:t>
            </a:r>
            <a:r>
              <a:rPr lang="en-US" sz="1600" dirty="0" err="1"/>
              <a:t>js</a:t>
            </a:r>
            <a:endParaRPr lang="en-US" sz="1600" dirty="0"/>
          </a:p>
          <a:p>
            <a:r>
              <a:rPr lang="en-GB" sz="1600" dirty="0"/>
              <a:t>$ </a:t>
            </a:r>
            <a:r>
              <a:rPr lang="en-GB" sz="1600" dirty="0">
                <a:solidFill>
                  <a:schemeClr val="accent3">
                    <a:lumMod val="75000"/>
                  </a:schemeClr>
                </a:solidFill>
              </a:rPr>
              <a:t>git add</a:t>
            </a:r>
            <a:r>
              <a:rPr lang="en-GB" sz="1600" dirty="0"/>
              <a:t> README</a:t>
            </a:r>
          </a:p>
          <a:p>
            <a:r>
              <a:rPr lang="en-GB" sz="1600" dirty="0"/>
              <a:t>$ </a:t>
            </a:r>
            <a:r>
              <a:rPr lang="en-GB" sz="1600" dirty="0">
                <a:solidFill>
                  <a:schemeClr val="accent3">
                    <a:lumMod val="75000"/>
                  </a:schemeClr>
                </a:solidFill>
              </a:rPr>
              <a:t>git commit -m</a:t>
            </a:r>
            <a:r>
              <a:rPr lang="en-GB" sz="1600" dirty="0"/>
              <a:t> 'initial project version’</a:t>
            </a:r>
            <a:endParaRPr lang="ru-RU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BE1347-D772-4E2B-85D5-5DA90966A61F}"/>
              </a:ext>
            </a:extLst>
          </p:cNvPr>
          <p:cNvSpPr txBox="1"/>
          <p:nvPr/>
        </p:nvSpPr>
        <p:spPr>
          <a:xfrm>
            <a:off x="912384" y="6208167"/>
            <a:ext cx="61035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$ </a:t>
            </a:r>
            <a:r>
              <a:rPr lang="en-GB" sz="1600" dirty="0">
                <a:solidFill>
                  <a:schemeClr val="accent3">
                    <a:lumMod val="75000"/>
                  </a:schemeClr>
                </a:solidFill>
              </a:rPr>
              <a:t>git clone</a:t>
            </a:r>
            <a:r>
              <a:rPr lang="en-GB" sz="1600" dirty="0"/>
              <a:t> git://github.com/userspace/project.git</a:t>
            </a:r>
          </a:p>
        </p:txBody>
      </p:sp>
      <p:sp>
        <p:nvSpPr>
          <p:cNvPr id="16" name="Shape 230">
            <a:extLst>
              <a:ext uri="{FF2B5EF4-FFF2-40B4-BE49-F238E27FC236}">
                <a16:creationId xmlns:a16="http://schemas.microsoft.com/office/drawing/2014/main" id="{B50D04FC-8144-46E0-AD39-7A53D92CE21C}"/>
              </a:ext>
            </a:extLst>
          </p:cNvPr>
          <p:cNvSpPr/>
          <p:nvPr/>
        </p:nvSpPr>
        <p:spPr>
          <a:xfrm rot="10800000" flipH="1" flipV="1">
            <a:off x="986275" y="6039396"/>
            <a:ext cx="6522888" cy="2346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70C0"/>
              </a:solidFill>
            </a:endParaRPr>
          </a:p>
        </p:txBody>
      </p:sp>
      <p:sp>
        <p:nvSpPr>
          <p:cNvPr id="17" name="Shape 207">
            <a:extLst>
              <a:ext uri="{FF2B5EF4-FFF2-40B4-BE49-F238E27FC236}">
                <a16:creationId xmlns:a16="http://schemas.microsoft.com/office/drawing/2014/main" id="{5958D91A-87EA-4AFF-A78B-A9F37BD9B92D}"/>
              </a:ext>
            </a:extLst>
          </p:cNvPr>
          <p:cNvSpPr/>
          <p:nvPr/>
        </p:nvSpPr>
        <p:spPr>
          <a:xfrm>
            <a:off x="331184" y="6203830"/>
            <a:ext cx="365700" cy="365700"/>
          </a:xfrm>
          <a:prstGeom prst="rect">
            <a:avLst/>
          </a:prstGeom>
          <a:noFill/>
          <a:ln w="19050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2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/>
        </p:nvSpPr>
        <p:spPr>
          <a:xfrm>
            <a:off x="0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xfrm>
            <a:off x="353700" y="894965"/>
            <a:ext cx="8190600" cy="786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l"/>
            <a:r>
              <a:rPr lang="ru-RU" sz="3600" dirty="0">
                <a:solidFill>
                  <a:schemeClr val="tx1"/>
                </a:solidFill>
                <a:latin typeface="Roboto"/>
                <a:ea typeface="Roboto"/>
              </a:rPr>
              <a:t>Основные команды </a:t>
            </a:r>
            <a:r>
              <a:rPr lang="en-US" sz="3600" dirty="0">
                <a:solidFill>
                  <a:schemeClr val="tx1"/>
                </a:solidFill>
                <a:latin typeface="Roboto"/>
                <a:ea typeface="Roboto"/>
              </a:rPr>
              <a:t>Git</a:t>
            </a:r>
            <a:endParaRPr lang="en-GB" sz="3600" dirty="0">
              <a:solidFill>
                <a:schemeClr val="tx1"/>
              </a:solidFill>
              <a:latin typeface="Roboto"/>
              <a:ea typeface="Roboto"/>
            </a:endParaRPr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Shape 229"/>
          <p:cNvSpPr/>
          <p:nvPr/>
        </p:nvSpPr>
        <p:spPr>
          <a:xfrm rot="10800000" flipH="1">
            <a:off x="7116750" y="1843125"/>
            <a:ext cx="2037000" cy="24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230" name="Shape 230"/>
          <p:cNvSpPr/>
          <p:nvPr/>
        </p:nvSpPr>
        <p:spPr>
          <a:xfrm rot="10800000" flipH="1">
            <a:off x="7116750" y="1865525"/>
            <a:ext cx="2037000" cy="25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067F9C6-D6AC-734D-BDB4-DA63B031E050}"/>
              </a:ext>
            </a:extLst>
          </p:cNvPr>
          <p:cNvSpPr/>
          <p:nvPr/>
        </p:nvSpPr>
        <p:spPr>
          <a:xfrm>
            <a:off x="1499124" y="2207413"/>
            <a:ext cx="6967423" cy="4524314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DD0E56-3205-E84D-A6EB-30B29441FA27}"/>
              </a:ext>
            </a:extLst>
          </p:cNvPr>
          <p:cNvSpPr txBox="1"/>
          <p:nvPr/>
        </p:nvSpPr>
        <p:spPr>
          <a:xfrm>
            <a:off x="1109891" y="2060365"/>
            <a:ext cx="7144166" cy="452431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$ </a:t>
            </a:r>
            <a:r>
              <a:rPr lang="en-GB" sz="1800" dirty="0">
                <a:solidFill>
                  <a:schemeClr val="accent3">
                    <a:lumMod val="75000"/>
                  </a:schemeClr>
                </a:solidFill>
              </a:rPr>
              <a:t>git config --global user.name </a:t>
            </a:r>
            <a:r>
              <a:rPr lang="en-GB" sz="1800" dirty="0">
                <a:solidFill>
                  <a:schemeClr val="tx1"/>
                </a:solidFill>
              </a:rPr>
              <a:t>"</a:t>
            </a:r>
            <a:r>
              <a:rPr lang="ru-RU" sz="1800" dirty="0">
                <a:solidFill>
                  <a:schemeClr val="tx1"/>
                </a:solidFill>
              </a:rPr>
              <a:t>Имя пользователя"  </a:t>
            </a:r>
          </a:p>
          <a:p>
            <a:r>
              <a:rPr lang="en-GB" sz="1800" dirty="0">
                <a:solidFill>
                  <a:schemeClr val="tx1"/>
                </a:solidFill>
              </a:rPr>
              <a:t>$ </a:t>
            </a:r>
            <a:r>
              <a:rPr lang="en-GB" sz="1800" dirty="0">
                <a:solidFill>
                  <a:schemeClr val="accent3">
                    <a:lumMod val="75000"/>
                  </a:schemeClr>
                </a:solidFill>
              </a:rPr>
              <a:t>git config --global </a:t>
            </a:r>
            <a:r>
              <a:rPr lang="en-GB" sz="1800" dirty="0" err="1">
                <a:solidFill>
                  <a:schemeClr val="accent3">
                    <a:lumMod val="75000"/>
                  </a:schemeClr>
                </a:solidFill>
              </a:rPr>
              <a:t>user.ema</a:t>
            </a:r>
            <a:r>
              <a:rPr lang="en-GB" sz="1800" dirty="0" err="1">
                <a:solidFill>
                  <a:schemeClr val="accent3"/>
                </a:solidFill>
              </a:rPr>
              <a:t>il</a:t>
            </a:r>
            <a:r>
              <a:rPr lang="en-GB" sz="1800" dirty="0">
                <a:solidFill>
                  <a:schemeClr val="accent3"/>
                </a:solidFill>
              </a:rPr>
              <a:t> </a:t>
            </a:r>
            <a:r>
              <a:rPr lang="en-GB" sz="1800" dirty="0">
                <a:solidFill>
                  <a:schemeClr val="tx1"/>
                </a:solidFill>
              </a:rPr>
              <a:t>"Email </a:t>
            </a:r>
            <a:r>
              <a:rPr lang="ru-RU" sz="1800" dirty="0">
                <a:solidFill>
                  <a:schemeClr val="tx1"/>
                </a:solidFill>
              </a:rPr>
              <a:t>пользователя“</a:t>
            </a:r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ru-RU" sz="1800" dirty="0">
                <a:solidFill>
                  <a:schemeClr val="tx1"/>
                </a:solidFill>
              </a:rPr>
              <a:t>Получить обновления: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$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git pull</a:t>
            </a:r>
          </a:p>
          <a:p>
            <a:endParaRPr lang="ru-RU" sz="1800" dirty="0">
              <a:solidFill>
                <a:schemeClr val="tx1"/>
              </a:solidFill>
            </a:endParaRPr>
          </a:p>
          <a:p>
            <a:r>
              <a:rPr lang="ru-RU" sz="1800" dirty="0">
                <a:solidFill>
                  <a:schemeClr val="tx1"/>
                </a:solidFill>
              </a:rPr>
              <a:t>Добавить файл </a:t>
            </a:r>
            <a:r>
              <a:rPr lang="ru-RU" sz="1800" dirty="0"/>
              <a:t>под версионный контроль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GB" sz="1800" dirty="0">
                <a:solidFill>
                  <a:schemeClr val="tx1"/>
                </a:solidFill>
              </a:rPr>
              <a:t>$ </a:t>
            </a:r>
            <a:r>
              <a:rPr lang="en-GB" sz="1800" dirty="0">
                <a:solidFill>
                  <a:schemeClr val="accent3">
                    <a:lumMod val="75000"/>
                  </a:schemeClr>
                </a:solidFill>
              </a:rPr>
              <a:t>git add</a:t>
            </a:r>
            <a:r>
              <a:rPr lang="ru-RU" sz="1800" dirty="0">
                <a:solidFill>
                  <a:schemeClr val="accent3">
                    <a:lumMod val="75000"/>
                  </a:schemeClr>
                </a:solidFill>
              </a:rPr>
              <a:t>      </a:t>
            </a:r>
            <a:r>
              <a:rPr lang="en-GB" sz="1800" dirty="0">
                <a:solidFill>
                  <a:schemeClr val="accent3">
                    <a:lumMod val="75000"/>
                  </a:schemeClr>
                </a:solidFill>
              </a:rPr>
              <a:t>$ git add .</a:t>
            </a:r>
          </a:p>
          <a:p>
            <a:endParaRPr lang="en-GB" sz="1800" dirty="0">
              <a:solidFill>
                <a:schemeClr val="tx1"/>
              </a:solidFill>
            </a:endParaRPr>
          </a:p>
          <a:p>
            <a:r>
              <a:rPr lang="en-GB" sz="1800" dirty="0">
                <a:solidFill>
                  <a:schemeClr val="tx1"/>
                </a:solidFill>
              </a:rPr>
              <a:t>$ </a:t>
            </a:r>
            <a:r>
              <a:rPr lang="en-GB" sz="1800" dirty="0">
                <a:solidFill>
                  <a:schemeClr val="accent3">
                    <a:lumMod val="75000"/>
                  </a:schemeClr>
                </a:solidFill>
              </a:rPr>
              <a:t>git commit -m </a:t>
            </a:r>
            <a:r>
              <a:rPr lang="en-GB" sz="1800" dirty="0">
                <a:solidFill>
                  <a:schemeClr val="tx1"/>
                </a:solidFill>
              </a:rPr>
              <a:t>"</a:t>
            </a:r>
            <a:r>
              <a:rPr lang="ru-RU" sz="1800" dirty="0">
                <a:solidFill>
                  <a:schemeClr val="tx1"/>
                </a:solidFill>
              </a:rPr>
              <a:t>комментарий“</a:t>
            </a:r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GB" sz="1800" dirty="0">
                <a:solidFill>
                  <a:schemeClr val="tx1"/>
                </a:solidFill>
              </a:rPr>
              <a:t>$ </a:t>
            </a:r>
            <a:r>
              <a:rPr lang="en-GB" sz="1800" dirty="0">
                <a:solidFill>
                  <a:schemeClr val="accent3">
                    <a:lumMod val="75000"/>
                  </a:schemeClr>
                </a:solidFill>
              </a:rPr>
              <a:t>git push</a:t>
            </a:r>
          </a:p>
          <a:p>
            <a:r>
              <a:rPr lang="en-GB" sz="1800" dirty="0">
                <a:solidFill>
                  <a:schemeClr val="tx1"/>
                </a:solidFill>
              </a:rPr>
              <a:t>$ </a:t>
            </a:r>
            <a:r>
              <a:rPr lang="en-GB" sz="1800" dirty="0">
                <a:solidFill>
                  <a:schemeClr val="accent3">
                    <a:lumMod val="75000"/>
                  </a:schemeClr>
                </a:solidFill>
              </a:rPr>
              <a:t>git </a:t>
            </a:r>
            <a:r>
              <a:rPr lang="en-GB" sz="1800">
                <a:solidFill>
                  <a:schemeClr val="accent3">
                    <a:lumMod val="75000"/>
                  </a:schemeClr>
                </a:solidFill>
              </a:rPr>
              <a:t>push origin </a:t>
            </a:r>
            <a:r>
              <a:rPr lang="en-GB" sz="1800" dirty="0">
                <a:solidFill>
                  <a:schemeClr val="accent3">
                    <a:lumMod val="75000"/>
                  </a:schemeClr>
                </a:solidFill>
              </a:rPr>
              <a:t>master</a:t>
            </a:r>
          </a:p>
          <a:p>
            <a:endParaRPr lang="en-GB" sz="1800" dirty="0">
              <a:solidFill>
                <a:schemeClr val="tx1"/>
              </a:solidFill>
            </a:endParaRPr>
          </a:p>
          <a:p>
            <a:r>
              <a:rPr lang="en-GB" sz="1800" dirty="0"/>
              <a:t>.</a:t>
            </a:r>
            <a:r>
              <a:rPr lang="en-GB" sz="1800" dirty="0" err="1"/>
              <a:t>gitignore</a:t>
            </a:r>
            <a:r>
              <a:rPr lang="ru-RU" sz="1800" dirty="0"/>
              <a:t> - перечисление шаблонов для файлов которые не будут добавляться в репозиторий</a:t>
            </a:r>
            <a:endParaRPr lang="en-GB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22236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-9900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36B04D8-B86D-7E41-BF97-D508B2C9D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993" y="3924926"/>
            <a:ext cx="2641098" cy="2829747"/>
          </a:xfrm>
          <a:prstGeom prst="rect">
            <a:avLst/>
          </a:prstGeom>
        </p:spPr>
      </p:pic>
      <p:sp>
        <p:nvSpPr>
          <p:cNvPr id="14" name="Треугольник 13">
            <a:extLst>
              <a:ext uri="{FF2B5EF4-FFF2-40B4-BE49-F238E27FC236}">
                <a16:creationId xmlns:a16="http://schemas.microsoft.com/office/drawing/2014/main" id="{2CC18172-F3E0-8440-87C2-E14BF60E3EDC}"/>
              </a:ext>
            </a:extLst>
          </p:cNvPr>
          <p:cNvSpPr/>
          <p:nvPr/>
        </p:nvSpPr>
        <p:spPr>
          <a:xfrm rot="13432881">
            <a:off x="3342441" y="4202424"/>
            <a:ext cx="629311" cy="1235227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3E5939D-D596-3B49-B14B-4AE6BC25230B}"/>
              </a:ext>
            </a:extLst>
          </p:cNvPr>
          <p:cNvSpPr/>
          <p:nvPr/>
        </p:nvSpPr>
        <p:spPr>
          <a:xfrm>
            <a:off x="2772500" y="1910725"/>
            <a:ext cx="5934507" cy="2677655"/>
          </a:xfrm>
          <a:prstGeom prst="rect">
            <a:avLst/>
          </a:prstGeom>
          <a:solidFill>
            <a:schemeClr val="lt1"/>
          </a:solidFill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5056CF0-FD58-9D43-BDB7-EE4E20EB260D}"/>
              </a:ext>
            </a:extLst>
          </p:cNvPr>
          <p:cNvSpPr/>
          <p:nvPr/>
        </p:nvSpPr>
        <p:spPr>
          <a:xfrm>
            <a:off x="2942517" y="1509774"/>
            <a:ext cx="5835948" cy="2828445"/>
          </a:xfrm>
          <a:prstGeom prst="rect">
            <a:avLst/>
          </a:prstGeom>
          <a:solidFill>
            <a:schemeClr val="lt1"/>
          </a:solidFill>
          <a:ln w="101600">
            <a:solidFill>
              <a:srgbClr val="F800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880" algn="just">
              <a:spcBef>
                <a:spcPts val="600"/>
              </a:spcBef>
            </a:pPr>
            <a:endParaRPr lang="ru-RU" sz="1800" dirty="0">
              <a:solidFill>
                <a:schemeClr val="tx1"/>
              </a:solidFill>
            </a:endParaRP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517603AE-7749-A143-BD98-1E44FA4C7F4E}"/>
              </a:ext>
            </a:extLst>
          </p:cNvPr>
          <p:cNvCxnSpPr>
            <a:cxnSpLocks/>
          </p:cNvCxnSpPr>
          <p:nvPr/>
        </p:nvCxnSpPr>
        <p:spPr>
          <a:xfrm>
            <a:off x="3482844" y="4588380"/>
            <a:ext cx="588220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1167825-3F33-3E43-9460-B156154E5AA7}"/>
              </a:ext>
            </a:extLst>
          </p:cNvPr>
          <p:cNvSpPr txBox="1"/>
          <p:nvPr/>
        </p:nvSpPr>
        <p:spPr>
          <a:xfrm>
            <a:off x="212436" y="1467004"/>
            <a:ext cx="1883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atin typeface="Roboto"/>
                <a:ea typeface="Roboto"/>
                <a:cs typeface="Roboto"/>
                <a:sym typeface="Roboto"/>
              </a:rPr>
              <a:t>branches</a:t>
            </a:r>
            <a:endParaRPr lang="ru-RU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3ABD84-8C72-478F-999D-B7E6D44FFCBB}"/>
              </a:ext>
            </a:extLst>
          </p:cNvPr>
          <p:cNvSpPr txBox="1"/>
          <p:nvPr/>
        </p:nvSpPr>
        <p:spPr>
          <a:xfrm>
            <a:off x="3143100" y="1663356"/>
            <a:ext cx="5400536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</a:pPr>
            <a:r>
              <a:rPr lang="ru-RU" sz="1800" dirty="0">
                <a:solidFill>
                  <a:schemeClr val="accent3">
                    <a:lumMod val="75000"/>
                  </a:schemeClr>
                </a:solidFill>
              </a:rPr>
              <a:t> Ветка</a:t>
            </a:r>
            <a:r>
              <a:rPr lang="ru-RU" sz="1800" dirty="0">
                <a:solidFill>
                  <a:schemeClr val="tx1"/>
                </a:solidFill>
              </a:rPr>
              <a:t> в Git — это просто легковесный подвижный указатель на один из этих </a:t>
            </a:r>
            <a:r>
              <a:rPr lang="ru-RU" sz="1800" dirty="0">
                <a:solidFill>
                  <a:srgbClr val="0070C0"/>
                </a:solidFill>
              </a:rPr>
              <a:t>коммитов</a:t>
            </a:r>
            <a:r>
              <a:rPr lang="ru-RU" sz="1800" dirty="0">
                <a:solidFill>
                  <a:schemeClr val="tx1"/>
                </a:solidFill>
              </a:rPr>
              <a:t>. </a:t>
            </a:r>
          </a:p>
          <a:p>
            <a:pPr algn="just">
              <a:spcBef>
                <a:spcPts val="600"/>
              </a:spcBef>
            </a:pPr>
            <a:r>
              <a:rPr lang="ru-RU" sz="1800" dirty="0">
                <a:solidFill>
                  <a:schemeClr val="accent3">
                    <a:lumMod val="75000"/>
                  </a:schemeClr>
                </a:solidFill>
              </a:rPr>
              <a:t>  Ветка</a:t>
            </a:r>
            <a:r>
              <a:rPr lang="ru-RU" sz="1800" dirty="0">
                <a:solidFill>
                  <a:schemeClr val="tx1"/>
                </a:solidFill>
              </a:rPr>
              <a:t> по умолчанию в Git называется </a:t>
            </a:r>
            <a:r>
              <a:rPr lang="ru-RU" sz="1800" dirty="0">
                <a:solidFill>
                  <a:schemeClr val="accent3">
                    <a:lumMod val="75000"/>
                  </a:schemeClr>
                </a:solidFill>
              </a:rPr>
              <a:t>master</a:t>
            </a:r>
            <a:r>
              <a:rPr lang="ru-RU" sz="1800" dirty="0">
                <a:solidFill>
                  <a:schemeClr val="tx1"/>
                </a:solidFill>
              </a:rPr>
              <a:t>. </a:t>
            </a:r>
          </a:p>
          <a:p>
            <a:pPr algn="just">
              <a:spcBef>
                <a:spcPts val="600"/>
              </a:spcBef>
            </a:pPr>
            <a:r>
              <a:rPr lang="ru-RU" sz="1800" dirty="0">
                <a:solidFill>
                  <a:schemeClr val="tx1"/>
                </a:solidFill>
              </a:rPr>
              <a:t>Когда вы создаёте </a:t>
            </a:r>
            <a:r>
              <a:rPr lang="ru-RU" sz="1800" dirty="0">
                <a:solidFill>
                  <a:srgbClr val="0070C0"/>
                </a:solidFill>
              </a:rPr>
              <a:t>коммиты</a:t>
            </a:r>
            <a:r>
              <a:rPr lang="ru-RU" sz="1800" dirty="0">
                <a:solidFill>
                  <a:schemeClr val="tx1"/>
                </a:solidFill>
              </a:rPr>
              <a:t> на начальном этапе, вам дана </a:t>
            </a:r>
            <a:r>
              <a:rPr lang="ru-RU" sz="1800" dirty="0">
                <a:solidFill>
                  <a:schemeClr val="accent3">
                    <a:lumMod val="75000"/>
                  </a:schemeClr>
                </a:solidFill>
              </a:rPr>
              <a:t>ветка master</a:t>
            </a:r>
            <a:r>
              <a:rPr lang="ru-RU" sz="1800" dirty="0">
                <a:solidFill>
                  <a:schemeClr val="tx1"/>
                </a:solidFill>
              </a:rPr>
              <a:t>, указывающая на последний сделанный </a:t>
            </a:r>
            <a:r>
              <a:rPr lang="ru-RU" sz="1800" dirty="0">
                <a:solidFill>
                  <a:srgbClr val="0070C0"/>
                </a:solidFill>
              </a:rPr>
              <a:t>коммит</a:t>
            </a:r>
            <a:r>
              <a:rPr lang="ru-RU" sz="1800" dirty="0">
                <a:solidFill>
                  <a:schemeClr val="tx1"/>
                </a:solidFill>
              </a:rPr>
              <a:t>. </a:t>
            </a:r>
          </a:p>
          <a:p>
            <a:pPr algn="just">
              <a:spcBef>
                <a:spcPts val="600"/>
              </a:spcBef>
            </a:pPr>
            <a:r>
              <a:rPr lang="ru-RU" sz="1800" dirty="0">
                <a:solidFill>
                  <a:schemeClr val="tx1"/>
                </a:solidFill>
              </a:rPr>
              <a:t>  При каждом новом </a:t>
            </a:r>
            <a:r>
              <a:rPr lang="ru-RU" sz="1800" dirty="0">
                <a:solidFill>
                  <a:srgbClr val="0070C0"/>
                </a:solidFill>
              </a:rPr>
              <a:t>коммите</a:t>
            </a:r>
            <a:r>
              <a:rPr lang="ru-RU" sz="1800" dirty="0">
                <a:solidFill>
                  <a:schemeClr val="tx1"/>
                </a:solidFill>
              </a:rPr>
              <a:t> она сдвигается вперёд автоматически.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503237" y="1051200"/>
            <a:ext cx="7900531" cy="43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l"/>
            <a:r>
              <a:rPr lang="ru-RU" sz="3600" dirty="0">
                <a:solidFill>
                  <a:schemeClr val="tx1"/>
                </a:solidFill>
                <a:latin typeface="Roboto"/>
                <a:ea typeface="Roboto"/>
              </a:rPr>
              <a:t>Работа с ветками репозитория</a:t>
            </a: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173">
            <a:extLst>
              <a:ext uri="{FF2B5EF4-FFF2-40B4-BE49-F238E27FC236}">
                <a16:creationId xmlns:a16="http://schemas.microsoft.com/office/drawing/2014/main" id="{24A7697C-A6C1-3D4C-AEC3-7670F50149CC}"/>
              </a:ext>
            </a:extLst>
          </p:cNvPr>
          <p:cNvSpPr/>
          <p:nvPr/>
        </p:nvSpPr>
        <p:spPr>
          <a:xfrm rot="5400000" flipH="1">
            <a:off x="2047959" y="-18776"/>
            <a:ext cx="45719" cy="343424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174">
            <a:extLst>
              <a:ext uri="{FF2B5EF4-FFF2-40B4-BE49-F238E27FC236}">
                <a16:creationId xmlns:a16="http://schemas.microsoft.com/office/drawing/2014/main" id="{8B04B992-3367-6544-B5AC-AEEEA01D8983}"/>
              </a:ext>
            </a:extLst>
          </p:cNvPr>
          <p:cNvSpPr/>
          <p:nvPr/>
        </p:nvSpPr>
        <p:spPr>
          <a:xfrm rot="5400000" flipH="1">
            <a:off x="3545355" y="836075"/>
            <a:ext cx="45719" cy="1724541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https://git-scm.com/figures/18333fig0310-tn.png">
            <a:extLst>
              <a:ext uri="{FF2B5EF4-FFF2-40B4-BE49-F238E27FC236}">
                <a16:creationId xmlns:a16="http://schemas.microsoft.com/office/drawing/2014/main" id="{C8FE077D-9990-4DC4-AEE1-7515A9F36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06" y="1831692"/>
            <a:ext cx="218122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0A579C6-43EB-4EDD-8147-6F1704DA5982}"/>
              </a:ext>
            </a:extLst>
          </p:cNvPr>
          <p:cNvSpPr/>
          <p:nvPr/>
        </p:nvSpPr>
        <p:spPr>
          <a:xfrm>
            <a:off x="429492" y="3324406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600" dirty="0"/>
              <a:t>$ </a:t>
            </a:r>
            <a:r>
              <a:rPr lang="en-GB" sz="1600" dirty="0">
                <a:solidFill>
                  <a:schemeClr val="accent3">
                    <a:lumMod val="75000"/>
                  </a:schemeClr>
                </a:solidFill>
              </a:rPr>
              <a:t>git branch</a:t>
            </a:r>
            <a:r>
              <a:rPr lang="ru-RU" sz="1600" dirty="0"/>
              <a:t> </a:t>
            </a:r>
            <a:r>
              <a:rPr lang="en-US" sz="1600" dirty="0"/>
              <a:t>iss53</a:t>
            </a:r>
            <a:endParaRPr lang="en-GB" sz="1600" dirty="0"/>
          </a:p>
          <a:p>
            <a:r>
              <a:rPr lang="en-GB" sz="1600" dirty="0"/>
              <a:t>$ </a:t>
            </a:r>
            <a:r>
              <a:rPr lang="en-GB" sz="1600" dirty="0">
                <a:solidFill>
                  <a:schemeClr val="accent3">
                    <a:lumMod val="75000"/>
                  </a:schemeClr>
                </a:solidFill>
              </a:rPr>
              <a:t>git checkout</a:t>
            </a:r>
            <a:r>
              <a:rPr lang="en-GB" sz="1600" dirty="0"/>
              <a:t> </a:t>
            </a:r>
            <a:r>
              <a:rPr lang="en-US" sz="1600" dirty="0"/>
              <a:t>iss53</a:t>
            </a:r>
            <a:endParaRPr lang="en-GB" sz="1600" dirty="0"/>
          </a:p>
        </p:txBody>
      </p:sp>
      <p:pic>
        <p:nvPicPr>
          <p:cNvPr id="2052" name="Picture 4" descr="https://git-scm.com/figures/18333fig0311-tn.png">
            <a:extLst>
              <a:ext uri="{FF2B5EF4-FFF2-40B4-BE49-F238E27FC236}">
                <a16:creationId xmlns:a16="http://schemas.microsoft.com/office/drawing/2014/main" id="{159FDEA1-0CE9-4CB1-9A47-DFEC391C1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504" y="1831692"/>
            <a:ext cx="218122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7FB9A7-8006-4E5B-8DFA-76448425161C}"/>
              </a:ext>
            </a:extLst>
          </p:cNvPr>
          <p:cNvSpPr/>
          <p:nvPr/>
        </p:nvSpPr>
        <p:spPr>
          <a:xfrm>
            <a:off x="429492" y="5981359"/>
            <a:ext cx="21371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/>
              <a:t>$ </a:t>
            </a:r>
            <a:r>
              <a:rPr lang="en-GB" sz="1600" dirty="0">
                <a:solidFill>
                  <a:schemeClr val="accent3">
                    <a:lumMod val="75000"/>
                  </a:schemeClr>
                </a:solidFill>
              </a:rPr>
              <a:t>git checkout</a:t>
            </a:r>
            <a:r>
              <a:rPr lang="en-GB" sz="1600" dirty="0"/>
              <a:t> </a:t>
            </a:r>
            <a:r>
              <a:rPr lang="en-GB" sz="1600" dirty="0">
                <a:solidFill>
                  <a:schemeClr val="accent3">
                    <a:lumMod val="75000"/>
                  </a:schemeClr>
                </a:solidFill>
              </a:rPr>
              <a:t>master</a:t>
            </a:r>
          </a:p>
        </p:txBody>
      </p:sp>
      <p:pic>
        <p:nvPicPr>
          <p:cNvPr id="2054" name="Picture 6" descr="https://git-scm.com/figures/18333fig0312-tn.png">
            <a:extLst>
              <a:ext uri="{FF2B5EF4-FFF2-40B4-BE49-F238E27FC236}">
                <a16:creationId xmlns:a16="http://schemas.microsoft.com/office/drawing/2014/main" id="{C65A991D-83D1-4D9C-9593-9E34ED2FC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00" y="4108657"/>
            <a:ext cx="2943225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A9B6CC-85E2-4024-AC92-3D334AC91C68}"/>
              </a:ext>
            </a:extLst>
          </p:cNvPr>
          <p:cNvSpPr/>
          <p:nvPr/>
        </p:nvSpPr>
        <p:spPr>
          <a:xfrm>
            <a:off x="429492" y="6376866"/>
            <a:ext cx="17475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/>
              <a:t>$ </a:t>
            </a:r>
            <a:r>
              <a:rPr lang="en-GB" sz="1600" dirty="0">
                <a:solidFill>
                  <a:schemeClr val="accent3">
                    <a:lumMod val="75000"/>
                  </a:schemeClr>
                </a:solidFill>
              </a:rPr>
              <a:t>git merge </a:t>
            </a:r>
            <a:r>
              <a:rPr lang="en-GB" sz="1600" dirty="0"/>
              <a:t>iss53</a:t>
            </a:r>
          </a:p>
        </p:txBody>
      </p:sp>
      <p:pic>
        <p:nvPicPr>
          <p:cNvPr id="2056" name="Picture 8" descr="https://git-scm.com/figures/18333fig0317-tn.png">
            <a:extLst>
              <a:ext uri="{FF2B5EF4-FFF2-40B4-BE49-F238E27FC236}">
                <a16:creationId xmlns:a16="http://schemas.microsoft.com/office/drawing/2014/main" id="{B258BEBD-2A2E-4177-8B23-5DDDD4F9F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21" y="4164073"/>
            <a:ext cx="4200525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16118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1240</TotalTime>
  <Words>575</Words>
  <Application>Microsoft Office PowerPoint</Application>
  <PresentationFormat>On-screen Show (4:3)</PresentationFormat>
  <Paragraphs>163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Roboto</vt:lpstr>
      <vt:lpstr>Calibri</vt:lpstr>
      <vt:lpstr>Arial</vt:lpstr>
      <vt:lpstr>Тема Office</vt:lpstr>
      <vt:lpstr>PowerPoint Presentation</vt:lpstr>
      <vt:lpstr>Система управления версиями Git</vt:lpstr>
      <vt:lpstr>Cистема упраления версиями</vt:lpstr>
      <vt:lpstr>Особенности Git</vt:lpstr>
      <vt:lpstr>Полезные ресурсы, установка Git</vt:lpstr>
      <vt:lpstr>Создание репозитория</vt:lpstr>
      <vt:lpstr>Основные команды Git</vt:lpstr>
      <vt:lpstr>PowerPoint Presentation</vt:lpstr>
      <vt:lpstr>Работа с ветками репозитория</vt:lpstr>
      <vt:lpstr>PowerPoint Presentation</vt:lpstr>
      <vt:lpstr>Практика!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Oleg Kosenko</dc:creator>
  <cp:lastModifiedBy>Oleg Kosenko</cp:lastModifiedBy>
  <cp:revision>63</cp:revision>
  <dcterms:modified xsi:type="dcterms:W3CDTF">2019-04-11T09:19:35Z</dcterms:modified>
</cp:coreProperties>
</file>